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16"/>
  </p:handoutMasterIdLst>
  <p:sldIdLst>
    <p:sldId id="256" r:id="rId4"/>
    <p:sldId id="333" r:id="rId6"/>
    <p:sldId id="335" r:id="rId7"/>
    <p:sldId id="342" r:id="rId8"/>
    <p:sldId id="338" r:id="rId9"/>
    <p:sldId id="343" r:id="rId10"/>
    <p:sldId id="336" r:id="rId11"/>
    <p:sldId id="344" r:id="rId12"/>
    <p:sldId id="297" r:id="rId13"/>
    <p:sldId id="345" r:id="rId14"/>
    <p:sldId id="310" r:id="rId15"/>
  </p:sldIdLst>
  <p:sldSz cx="9144000" cy="6858000" type="screen4x3"/>
  <p:notesSz cx="7019925" cy="9305925"/>
  <p:defaultTextStyle>
    <a:defPPr>
      <a:defRPr lang="id-ID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31"/>
    <p:restoredTop sz="94464"/>
  </p:normalViewPr>
  <p:slideViewPr>
    <p:cSldViewPr showGuides="1">
      <p:cViewPr varScale="1">
        <p:scale>
          <a:sx n="74" d="100"/>
          <a:sy n="74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algn="r"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0CD5E03-59AC-47AB-A882-AD156A606CA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/>
          <a:p>
            <a:pPr lvl="0" algn="r" defTabSz="933450" eaLnBrk="1" hangingPunct="1">
              <a:buNone/>
            </a:pPr>
            <a:fld id="{9A0DB2DC-4C9A-4742-B13C-FB6460FD3503}" type="slidenum">
              <a:rPr lang="en-US" altLang="x-none" sz="1200" dirty="0">
                <a:latin typeface="Calibri" panose="020F0502020204030204" pitchFamily="34" charset="0"/>
              </a:rPr>
            </a:fld>
            <a:endParaRPr lang="en-US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algn="r"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AFB2CFD-2676-426B-93DD-657461CC852B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2963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b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b" anchorCtr="0" compatLnSpc="1"/>
          <a:p>
            <a:pPr lvl="0" algn="r" defTabSz="933450" eaLnBrk="1" hangingPunct="1">
              <a:buNone/>
            </a:pPr>
            <a:fld id="{9A0DB2DC-4C9A-4742-B13C-FB6460FD3503}" type="slidenum">
              <a:rPr lang="id-ID" sz="1200" dirty="0">
                <a:latin typeface="Calibri" panose="020F0502020204030204" pitchFamily="34" charset="0"/>
              </a:rPr>
            </a:fld>
            <a:endParaRPr lang="id-ID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3287" tIns="46644" rIns="93287" bIns="46644" anchor="t" anchorCtr="0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x-none"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x-none" dirty="0"/>
              <a:t>Click to edit Master text styles</a:t>
            </a:r>
            <a:endParaRPr lang="en-US" altLang="x-none" dirty="0"/>
          </a:p>
          <a:p>
            <a:pPr lvl="1"/>
            <a:r>
              <a:rPr lang="en-US" altLang="x-none" dirty="0"/>
              <a:t>Second level</a:t>
            </a:r>
            <a:endParaRPr lang="en-US" altLang="x-none" dirty="0"/>
          </a:p>
          <a:p>
            <a:pPr lvl="2"/>
            <a:r>
              <a:rPr lang="en-US" altLang="x-none" dirty="0"/>
              <a:t>Third level</a:t>
            </a:r>
            <a:endParaRPr lang="en-US" altLang="x-none" dirty="0"/>
          </a:p>
          <a:p>
            <a:pPr lvl="3"/>
            <a:r>
              <a:rPr lang="en-US" altLang="x-none" dirty="0"/>
              <a:t>Fourth level</a:t>
            </a:r>
            <a:endParaRPr lang="en-US" altLang="x-none" dirty="0"/>
          </a:p>
          <a:p>
            <a:pPr lvl="4"/>
            <a:r>
              <a:rPr lang="en-US" altLang="x-none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x-none"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x-none" dirty="0"/>
              <a:t>Click to edit Master text styles</a:t>
            </a:r>
            <a:endParaRPr lang="en-US" altLang="x-none" dirty="0"/>
          </a:p>
          <a:p>
            <a:pPr lvl="1"/>
            <a:r>
              <a:rPr lang="en-US" altLang="x-none" dirty="0"/>
              <a:t>Second level</a:t>
            </a:r>
            <a:endParaRPr lang="en-US" altLang="x-none" dirty="0"/>
          </a:p>
          <a:p>
            <a:pPr lvl="2"/>
            <a:r>
              <a:rPr lang="en-US" altLang="x-none" dirty="0"/>
              <a:t>Third level</a:t>
            </a:r>
            <a:endParaRPr lang="en-US" altLang="x-none" dirty="0"/>
          </a:p>
          <a:p>
            <a:pPr lvl="3"/>
            <a:r>
              <a:rPr lang="en-US" altLang="x-none" dirty="0"/>
              <a:t>Fourth level</a:t>
            </a:r>
            <a:endParaRPr lang="en-US" altLang="x-none" dirty="0"/>
          </a:p>
          <a:p>
            <a:pPr lvl="4"/>
            <a:r>
              <a:rPr lang="en-US" altLang="x-none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83479-C186-4A0A-BD67-084287DBBE8E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hyperlink" Target="mailto:abbas2107022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2"/>
          <p:cNvSpPr txBox="1"/>
          <p:nvPr/>
        </p:nvSpPr>
        <p:spPr>
          <a:xfrm>
            <a:off x="250825" y="2711450"/>
            <a:ext cx="8535988" cy="40306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 SARJANA ILMU HUKUM</a:t>
            </a:r>
            <a:endParaRPr lang="en-US" alt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UNIVERSITAS BUANA PERJUANGAN </a:t>
            </a:r>
            <a:endParaRPr lang="en-US" altLang="x-non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KARAWANG</a:t>
            </a:r>
            <a:endParaRPr lang="en-US" altLang="x-non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US" alt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	: Muhamad Abas, SH. MH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. P: 085318977135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E: 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  <a:hlinkClick r:id="rId1"/>
              </a:rPr>
              <a:t>abbas2107022@gmail.com</a:t>
            </a:r>
            <a:endParaRPr lang="en-US" altLang="x-none" sz="2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051" name="Picture 6" descr="gambar%2Bada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388" y="309563"/>
            <a:ext cx="4122737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Rectangle 1"/>
          <p:cNvSpPr/>
          <p:nvPr/>
        </p:nvSpPr>
        <p:spPr>
          <a:xfrm>
            <a:off x="2833688" y="2849563"/>
            <a:ext cx="36258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 ADAT</a:t>
            </a:r>
            <a:endParaRPr lang="en-US" altLang="x-none" sz="4000" b="1" dirty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53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79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79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2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charRg st="29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68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charRg st="68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2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charRg st="123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4970" y="260350"/>
          <a:ext cx="8237220" cy="6663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8610"/>
                <a:gridCol w="4118610"/>
              </a:tblGrid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Barat</a:t>
                      </a:r>
                      <a:endParaRPr lang="en-US" sz="24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Adat</a:t>
                      </a:r>
                      <a:endParaRPr lang="en-US" sz="24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4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12" marB="45712"/>
                </a:tc>
              </a:tr>
              <a:tr h="236601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Mengenal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hak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suatu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barang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hak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orang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seorang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atas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sesuatu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objek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hanya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berlaku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terhadap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sesuatu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orang lain yang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tertentu</a:t>
                      </a:r>
                      <a:endParaRPr lang="en-US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mengenal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dua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pembagian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hak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tersebut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perlindungan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hak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ditangan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hakim</a:t>
                      </a:r>
                      <a:endParaRPr lang="en-US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12" marB="45712"/>
                </a:tc>
              </a:tr>
              <a:tr h="1619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Mengenal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Umum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</a:t>
                      </a:r>
                      <a:endParaRPr lang="en-US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Berlainan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daripada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batas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antara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lapangan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lapangan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Barat</a:t>
                      </a:r>
                      <a:endParaRPr lang="en-US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12" marB="45712"/>
                </a:tc>
              </a:tr>
              <a:tr h="1554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l-PL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Ada Hakim Pidana dan Hakim Perdata</a:t>
                      </a:r>
                      <a:endParaRPr lang="pl-PL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Pembetulan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kembali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hakim (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kepala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adat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upaya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adat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adat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reaksi</a:t>
                      </a: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12" marB="45712"/>
                </a:tc>
              </a:tr>
            </a:tbl>
          </a:graphicData>
        </a:graphic>
      </p:graphicFrame>
      <p:sp>
        <p:nvSpPr>
          <p:cNvPr id="7188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4"/>
          <p:cNvSpPr/>
          <p:nvPr/>
        </p:nvSpPr>
        <p:spPr>
          <a:xfrm>
            <a:off x="2395538" y="1500188"/>
            <a:ext cx="4248150" cy="1016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sz="6000" dirty="0">
                <a:latin typeface="Harlow Solid Italic" panose="04030604020F02020D02" pitchFamily="82" charset="0"/>
                <a:cs typeface="Arial" panose="020B0604020202020204" pitchFamily="34" charset="0"/>
              </a:rPr>
              <a:t>Terima kasih</a:t>
            </a:r>
            <a:endParaRPr sz="6000" dirty="0">
              <a:latin typeface="Harlow Solid Italic" panose="04030604020F02020D02" pitchFamily="82" charset="0"/>
            </a:endParaRPr>
          </a:p>
        </p:txBody>
      </p:sp>
      <p:sp>
        <p:nvSpPr>
          <p:cNvPr id="8195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395288" y="973138"/>
            <a:ext cx="7777163" cy="33229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Menurut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Prof. Dr. R.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Soepomo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S.H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antara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lain: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Bahasa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Pepatah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Penyelidikan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 txBox="1"/>
          <p:nvPr/>
        </p:nvSpPr>
        <p:spPr>
          <a:xfrm>
            <a:off x="2112645" y="332105"/>
            <a:ext cx="5191125" cy="57594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 eaLnBrk="1" hangingPunct="1">
              <a:lnSpc>
                <a:spcPct val="150000"/>
              </a:lnSpc>
              <a:buNone/>
            </a:pPr>
            <a:r>
              <a:rPr lang="en-US" altLang="x-none" sz="3200" b="1" dirty="0">
                <a:latin typeface="Arial" panose="020B0604020202020204" pitchFamily="34" charset="0"/>
                <a:ea typeface="Microsoft JhengHei UI" panose="020B0604030504040204" pitchFamily="34" charset="-120"/>
              </a:rPr>
              <a:t>SISTEM HUKUM ADAT</a:t>
            </a:r>
            <a:endParaRPr lang="en-US" altLang="x-none" sz="3200" b="1" dirty="0">
              <a:latin typeface="Arial" panose="020B0604020202020204" pitchFamily="34" charset="0"/>
              <a:ea typeface="Microsoft JhengHei UI" panose="020B0604030504040204" pitchFamily="34" charset="-120"/>
            </a:endParaRPr>
          </a:p>
        </p:txBody>
      </p:sp>
      <p:pic>
        <p:nvPicPr>
          <p:cNvPr id="3076" name="Picture 6" descr="Upacara kedewasaan dari suku WaYao di Malawi, Afrika.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49215" y="3844290"/>
            <a:ext cx="3959860" cy="29692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Slide Number Placeholder 2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1"/>
          <p:cNvSpPr/>
          <p:nvPr/>
        </p:nvSpPr>
        <p:spPr>
          <a:xfrm>
            <a:off x="755650" y="333375"/>
            <a:ext cx="7704138" cy="33229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Bahasa hukum </a:t>
            </a:r>
            <a:r>
              <a:rPr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merupakan kata-kata yang dipakai terus-menerus untuk menyebut dengan konsekuen suatu perbuatan atau keadaan, lambat laun menjadi istilah yang mempunyai isi yang tertentu. </a:t>
            </a:r>
            <a:endParaRPr lang="en-US" altLang="x-none" sz="28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1"/>
          <p:cNvSpPr/>
          <p:nvPr/>
        </p:nvSpPr>
        <p:spPr>
          <a:xfrm>
            <a:off x="755650" y="333375"/>
            <a:ext cx="7704138" cy="52622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Pepatah adat</a:t>
            </a:r>
            <a:r>
              <a:rPr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adalah berguna sebagai petunjuk tentang adanya suatu peraturan hukum adat. Akan tetapi pepatah hukum adat tidak dapat dijadikan seb</a:t>
            </a:r>
            <a:r>
              <a:rPr lang="en-US" altLang="x-none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 sumber atau sebagai dasar hukum adat, sebab pepatah adat masih memerlukan keterangan, harus diberi interpretasi yan</a:t>
            </a:r>
            <a:r>
              <a:rPr lang="en-US" altLang="x-none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tepat, supaya terang maknanya.</a:t>
            </a:r>
            <a:r>
              <a:rPr lang="en-US" altLang="x-none" sz="2800" dirty="0">
                <a:latin typeface="Arial" panose="020B0604020202020204" pitchFamily="34" charset="0"/>
              </a:rPr>
              <a:t> </a:t>
            </a:r>
            <a:endParaRPr lang="en-US" altLang="x-none" sz="28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1"/>
          <p:cNvSpPr/>
          <p:nvPr/>
        </p:nvSpPr>
        <p:spPr>
          <a:xfrm>
            <a:off x="250825" y="7620"/>
            <a:ext cx="8521065" cy="5908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857250" lvl="2" indent="-228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Contoh Dari daerah Tapanuli:</a:t>
            </a:r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Togu Urat Nibolu, Toguan Urat nipadang, Togu Penanidok ni uhum, Toguan na nidok ni padan.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857250" lvl="2" indent="-228600" algn="just">
              <a:lnSpc>
                <a:spcPct val="150000"/>
              </a:lnSpc>
              <a:buNone/>
            </a:pPr>
            <a:r>
              <a:rPr lang="en-US" altLang="x-none"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Artinya:</a:t>
            </a:r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Akar bamboo kuat, akan tetapi akar rumput lebih kuat lagi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857250" lvl="2" indent="-228600" algn="just">
              <a:lnSpc>
                <a:spcPct val="150000"/>
              </a:lnSpc>
              <a:buNone/>
            </a:pPr>
            <a:r>
              <a:rPr lang="en-US" altLang="x-none"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Maksud</a:t>
            </a:r>
            <a:r>
              <a:rPr lang="en-US" altLang="x-none"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Peraturan2 hukum Positif adalah kuat akan tetapi sesuatu persetujuan</a:t>
            </a:r>
            <a:r>
              <a:rPr lang="en-US" altLang="x-none"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adalah lebih kuat daripada peraturan h</a:t>
            </a:r>
            <a:r>
              <a:rPr lang="en-US" altLang="x-none"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kum secara </a:t>
            </a:r>
            <a:r>
              <a:rPr lang="en-US" altLang="x-none"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ringkasnya yang diutamakan musyawarahnya.</a:t>
            </a:r>
            <a:endParaRPr lang="en-US" altLang="x-none" sz="2800" dirty="0">
              <a:solidFill>
                <a:srgbClr val="36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1"/>
          <p:cNvSpPr/>
          <p:nvPr/>
        </p:nvSpPr>
        <p:spPr>
          <a:xfrm>
            <a:off x="250825" y="222885"/>
            <a:ext cx="8353425" cy="65544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857250" lvl="2" indent="-228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Contoh Pepatah Dari minangkabau</a:t>
            </a:r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Sakali aia gadang, sakali tapian baranjak sakali rajo baganti sakali adat berubah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857250" lvl="2" indent="-228600" algn="just">
              <a:lnSpc>
                <a:spcPct val="150000"/>
              </a:lnSpc>
              <a:buNone/>
            </a:pPr>
            <a:r>
              <a:rPr lang="en-US" altLang="x-none"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Artinya:</a:t>
            </a:r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Apabila air meluap tempat pemandian bergeser, apabila raja diganti atau ditukar maka adat akan berganti pula.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857250" lvl="2" indent="-228600" algn="just">
              <a:lnSpc>
                <a:spcPct val="150000"/>
              </a:lnSpc>
              <a:buNone/>
            </a:pPr>
            <a:r>
              <a:rPr lang="en-US" altLang="x-none"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Maksud</a:t>
            </a:r>
            <a:r>
              <a:rPr lang="en-US" altLang="x-none" sz="2800" b="1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bahwa adat itu tidak statis melainkan </a:t>
            </a:r>
            <a:r>
              <a:rPr lang="en-US" altLang="x-none"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dinamis yaitu </a:t>
            </a:r>
            <a:r>
              <a:rPr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berubah </a:t>
            </a:r>
            <a:r>
              <a:rPr lang="en-US" altLang="x-none"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sz="2800" dirty="0">
                <a:solidFill>
                  <a:srgbClr val="36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menurut perubahan yang berlaku dengan penggantian kepala adat.</a:t>
            </a:r>
            <a:endParaRPr lang="en-US" altLang="x-none" sz="2800" dirty="0">
              <a:solidFill>
                <a:srgbClr val="36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1"/>
          <p:cNvSpPr/>
          <p:nvPr/>
        </p:nvSpPr>
        <p:spPr>
          <a:xfrm>
            <a:off x="395288" y="44450"/>
            <a:ext cx="8380412" cy="52622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x-none" sz="2800" dirty="0">
                <a:latin typeface="Arial" panose="020B0604020202020204" pitchFamily="34" charset="0"/>
              </a:rPr>
              <a:t>Untuk melakukan suatu </a:t>
            </a:r>
            <a:r>
              <a:rPr lang="en-US" altLang="x-none" sz="2800" b="1" dirty="0">
                <a:latin typeface="Arial" panose="020B0604020202020204" pitchFamily="34" charset="0"/>
              </a:rPr>
              <a:t>penyelidikan hukum adat </a:t>
            </a:r>
            <a:r>
              <a:rPr lang="en-US" altLang="x-none" sz="2800" dirty="0">
                <a:latin typeface="Arial" panose="020B0604020202020204" pitchFamily="34" charset="0"/>
              </a:rPr>
              <a:t>di daerah, supaya diperhatikan mengenai cara atau metodenya. </a:t>
            </a:r>
            <a:endParaRPr lang="en-US" altLang="x-none" sz="2800" dirty="0">
              <a:latin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x-none" sz="2800" dirty="0">
                <a:latin typeface="Arial" panose="020B0604020202020204" pitchFamily="34" charset="0"/>
              </a:rPr>
              <a:t>Adapun cara atau metode penyelidikan tersebut adalah mendekati para pejabat desa, orang-orang tua, para cerdik pandai, rang-orang terkemuka di daerah yang bersangkutan, dan sebagainya. </a:t>
            </a:r>
            <a:endParaRPr lang="en-US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148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1"/>
          <p:cNvSpPr/>
          <p:nvPr/>
        </p:nvSpPr>
        <p:spPr>
          <a:xfrm>
            <a:off x="395288" y="44450"/>
            <a:ext cx="8380412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x-none" sz="2800" dirty="0">
                <a:latin typeface="Arial" panose="020B0604020202020204" pitchFamily="34" charset="0"/>
              </a:rPr>
              <a:t>Persoalan yang akan ditanyakan harus hanya fakta-fakta, hanya kejadian-kejadian yang telah dialami atau diketahui sendiri oleh mereka.</a:t>
            </a:r>
            <a:endParaRPr lang="en-US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147" name="Picture 3"/>
          <p:cNvPicPr>
            <a:picLocks noChangeAspect="1"/>
          </p:cNvPicPr>
          <p:nvPr/>
        </p:nvPicPr>
        <p:blipFill>
          <a:blip r:embed="rId1"/>
          <a:srcRect l="13077" t="50084" r="25175" b="15897"/>
          <a:stretch>
            <a:fillRect/>
          </a:stretch>
        </p:blipFill>
        <p:spPr>
          <a:xfrm>
            <a:off x="-36195" y="4323398"/>
            <a:ext cx="9144000" cy="256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4"/>
          <p:cNvSpPr/>
          <p:nvPr/>
        </p:nvSpPr>
        <p:spPr>
          <a:xfrm>
            <a:off x="611188" y="404178"/>
            <a:ext cx="7991475" cy="46158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50000"/>
              </a:lnSpc>
            </a:pPr>
            <a:r>
              <a:rPr lang="en-US" altLang="x-non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x-none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 hukum adat </a:t>
            </a:r>
            <a:r>
              <a:rPr lang="en-US" altLang="x-non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 dasarnya bersendikan pada alam fikiran bangsa Indonesia yang tidak sama dengan alam pikiran masyarakat Barat. </a:t>
            </a:r>
            <a:endParaRPr lang="en-US" altLang="x-none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x-non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 karena itu sistem hukum adat dan sistem hukum Barat terdapat beberapa perbedaan diantaranya :</a:t>
            </a:r>
            <a:endParaRPr lang="en-US" altLang="x-none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8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2639</Words>
  <Application>WPS Presentation</Application>
  <PresentationFormat>On-screen Show (4:3)</PresentationFormat>
  <Paragraphs>82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SimSun</vt:lpstr>
      <vt:lpstr>Wingdings</vt:lpstr>
      <vt:lpstr>Calibri</vt:lpstr>
      <vt:lpstr>Microsoft JhengHei UI</vt:lpstr>
      <vt:lpstr>Times New Roman</vt:lpstr>
      <vt:lpstr>Harlow Solid Italic</vt:lpstr>
      <vt:lpstr>Microsoft YaHei</vt:lpstr>
      <vt:lpstr>Arial Unicode MS</vt:lpstr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Abas</dc:creator>
  <cp:lastModifiedBy>ACER</cp:lastModifiedBy>
  <cp:revision>125</cp:revision>
  <dcterms:created xsi:type="dcterms:W3CDTF">2020-11-27T19:05:00Z</dcterms:created>
  <dcterms:modified xsi:type="dcterms:W3CDTF">2021-11-04T13:14:36Z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9AB6B430299D4E5AAF709E23FA3504DB</vt:lpwstr>
  </property>
  <property fmtid="{D5CDD505-2E9C-101B-9397-08002B2CF9AE}" pid="3" name="KSOProductBuildVer">
    <vt:lpwstr>1033-11.2.0.10351</vt:lpwstr>
  </property>
</Properties>
</file>