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256" r:id="rId3"/>
    <p:sldId id="303" r:id="rId5"/>
    <p:sldId id="311" r:id="rId6"/>
    <p:sldId id="313" r:id="rId7"/>
    <p:sldId id="314" r:id="rId8"/>
    <p:sldId id="318" r:id="rId9"/>
    <p:sldId id="317" r:id="rId10"/>
    <p:sldId id="312" r:id="rId11"/>
  </p:sldIdLst>
  <p:sldSz cx="9144000" cy="6858000" type="screen4x3"/>
  <p:notesSz cx="7019925" cy="9305925"/>
  <p:defaultTextStyle>
    <a:defPPr>
      <a:defRPr lang="id-ID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31"/>
    <p:restoredTop sz="94464"/>
  </p:normalViewPr>
  <p:slideViewPr>
    <p:cSldViewPr showGuides="1">
      <p:cViewPr varScale="1">
        <p:scale>
          <a:sx n="74" d="100"/>
          <a:sy n="74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/>
          <a:lstStyle>
            <a:lvl1pPr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t" anchorCtr="0" compatLnSpc="1"/>
          <a:lstStyle>
            <a:lvl1pPr algn="r"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E45C39-E3F8-408D-8877-BB29B7E55D4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/>
          <a:lstStyle>
            <a:lvl1pPr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7" tIns="46644" rIns="93287" bIns="46644" numCol="1" anchor="b" anchorCtr="0" compatLnSpc="1"/>
          <a:p>
            <a:pPr lvl="0" algn="r" defTabSz="933450" eaLnBrk="1" hangingPunct="1">
              <a:buNone/>
            </a:pPr>
            <a:fld id="{9A0DB2DC-4C9A-4742-B13C-FB6460FD3503}" type="slidenum">
              <a:rPr lang="en-US" altLang="x-none" sz="1200" dirty="0">
                <a:latin typeface="Calibri" panose="020F0502020204030204" pitchFamily="34" charset="0"/>
              </a:rPr>
            </a:fld>
            <a:endParaRPr lang="en-US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/>
          <a:lstStyle>
            <a:lvl1pPr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/>
          <a:lstStyle>
            <a:lvl1pPr algn="r"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EB4E16-B002-4C3E-B695-7E48006C193E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/>
          <a:lstStyle>
            <a:lvl1pPr defTabSz="933450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7" tIns="46644" rIns="93287" bIns="46644" numCol="1" anchor="b" anchorCtr="0" compatLnSpc="1"/>
          <a:p>
            <a:pPr lvl="0" algn="r" defTabSz="933450" eaLnBrk="1" hangingPunct="1">
              <a:buNone/>
            </a:pPr>
            <a:fld id="{9A0DB2DC-4C9A-4742-B13C-FB6460FD3503}" type="slidenum">
              <a:rPr lang="id-ID" sz="1200" dirty="0">
                <a:latin typeface="Calibri" panose="020F0502020204030204" pitchFamily="34" charset="0"/>
              </a:rPr>
            </a:fld>
            <a:endParaRPr lang="id-ID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3287" tIns="46644" rIns="93287" bIns="46644" anchor="t" anchorCtr="0"/>
          <a:p>
            <a:pPr lvl="0" eaLnBrk="1" hangingPunct="1"/>
            <a:endParaRPr lang="en-US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22DE0B-C646-4280-86B2-B019F81BC907}" type="datetime1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id-ID" dirty="0"/>
            </a:fld>
            <a:endParaRPr lang="id-ID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hyperlink" Target="mailto:abbas2107022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 txBox="1"/>
          <p:nvPr/>
        </p:nvSpPr>
        <p:spPr>
          <a:xfrm>
            <a:off x="250825" y="2711450"/>
            <a:ext cx="8535988" cy="40306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 SARJANA ILMU HUKUM</a:t>
            </a:r>
            <a:endParaRPr lang="en-US" alt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UNIVERSITAS BUANA PERJUANGAN </a:t>
            </a:r>
            <a:endParaRPr lang="en-US" alt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3600" b="1" dirty="0">
                <a:latin typeface="Arial" panose="020B0604020202020204" pitchFamily="34" charset="0"/>
                <a:cs typeface="Arial" panose="020B0604020202020204" pitchFamily="34" charset="0"/>
              </a:rPr>
              <a:t>KARAWANG</a:t>
            </a:r>
            <a:endParaRPr lang="en-US" altLang="x-non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x-non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: Muhamad Abas, SH. MH</a:t>
            </a: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. P: 085318977135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  <a:hlinkClick r:id="rId1"/>
              </a:rPr>
              <a:t>abbas2107022@gmail.com</a:t>
            </a:r>
            <a:endParaRPr lang="en-US" altLang="x-none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051" name="Picture 6" descr="gambar%2Bad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88" y="309563"/>
            <a:ext cx="4122737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1"/>
          <p:cNvSpPr/>
          <p:nvPr/>
        </p:nvSpPr>
        <p:spPr>
          <a:xfrm>
            <a:off x="2833688" y="2849563"/>
            <a:ext cx="36258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ADAT</a:t>
            </a:r>
            <a:endParaRPr lang="en-US" altLang="x-none" sz="40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3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9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79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9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68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3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23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4925" y="719138"/>
            <a:ext cx="8713788" cy="609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4572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Menurut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Soepomo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bergantung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faktor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Lebih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banyaknya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penetapan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serupa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memberikan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stabilitas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pada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hukum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diwujudkan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oleh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penetapan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Seberapa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jauh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keadaan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sosial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dlm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masyarakat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bersangkutan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mengalami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perubahan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Seberapa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jauh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diwujudkan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selaras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hukum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berlaku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28575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Seberapa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jauh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peraturan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selaras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syarat-2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kemanusiaan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rasa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keadilan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 txBox="1"/>
          <p:nvPr/>
        </p:nvSpPr>
        <p:spPr>
          <a:xfrm>
            <a:off x="1763713" y="44450"/>
            <a:ext cx="6337300" cy="577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2400" b="1" dirty="0">
                <a:latin typeface="Arial" panose="020B0604020202020204" pitchFamily="34" charset="0"/>
                <a:ea typeface="Microsoft JhengHei UI" panose="020B0604030504040204" pitchFamily="34" charset="-120"/>
              </a:rPr>
              <a:t>KEKUATAN MATERIIL  HUKUM ADAT</a:t>
            </a:r>
            <a:endParaRPr lang="en-US" altLang="x-none" sz="2400" b="1" dirty="0">
              <a:latin typeface="Arial" panose="020B0604020202020204" pitchFamily="34" charset="0"/>
              <a:ea typeface="Microsoft JhengHei UI" panose="020B0604030504040204" pitchFamily="34" charset="-120"/>
            </a:endParaRPr>
          </a:p>
        </p:txBody>
      </p:sp>
      <p:sp>
        <p:nvSpPr>
          <p:cNvPr id="3076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 txBox="1"/>
          <p:nvPr/>
        </p:nvSpPr>
        <p:spPr>
          <a:xfrm>
            <a:off x="250825" y="3860800"/>
            <a:ext cx="8569325" cy="25193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Aturan Peralihan Pasal II ini menjadi dasar hukum sah</a:t>
            </a:r>
            <a:r>
              <a:rPr lang="en-US" altLang="x-none" sz="2000" dirty="0">
                <a:latin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</a:rPr>
              <a:t>berlakunya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ukum </a:t>
            </a:r>
            <a:r>
              <a:rPr lang="en-US" altLang="x-none" sz="2000" dirty="0">
                <a:latin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</a:rPr>
              <a:t>dat. </a:t>
            </a: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Juncto pasal 131 Indische Staats Regeling ayat 2 sub b.</a:t>
            </a:r>
            <a:endParaRPr lang="en-US" alt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Tidak satu pasal pun dalam UUD 1945 yang menyebut-nyebut Hukum Adat atau hukum tidak tertulis. </a:t>
            </a:r>
            <a:endParaRPr lang="en-US" altLang="x-none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4"/>
          <p:cNvSpPr txBox="1"/>
          <p:nvPr/>
        </p:nvSpPr>
        <p:spPr>
          <a:xfrm>
            <a:off x="684213" y="115888"/>
            <a:ext cx="7704137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altLang="x-none" sz="2400" b="1" dirty="0">
                <a:latin typeface="Arial" panose="020B0604020202020204" pitchFamily="34" charset="0"/>
                <a:ea typeface="Microsoft JhengHei UI" panose="020B0604030504040204" pitchFamily="34" charset="-120"/>
              </a:rPr>
              <a:t>DASAR HUKUM BERLAKUNYA HUKUM ADAT</a:t>
            </a:r>
            <a:endParaRPr lang="en-US" altLang="x-none" sz="2400" b="1" dirty="0">
              <a:latin typeface="Arial" panose="020B0604020202020204" pitchFamily="34" charset="0"/>
              <a:ea typeface="Microsoft JhengHei UI" panose="020B0604030504040204" pitchFamily="34" charset="-120"/>
            </a:endParaRPr>
          </a:p>
        </p:txBody>
      </p:sp>
      <p:sp>
        <p:nvSpPr>
          <p:cNvPr id="4101" name="Rectangle 8"/>
          <p:cNvSpPr/>
          <p:nvPr/>
        </p:nvSpPr>
        <p:spPr>
          <a:xfrm>
            <a:off x="3132138" y="949325"/>
            <a:ext cx="5616575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x-none" sz="2000" dirty="0">
                <a:latin typeface="Arial" panose="020B0604020202020204" pitchFamily="34" charset="0"/>
              </a:rPr>
              <a:t> Hukum Adat yang dilaksanakan pada saat ini </a:t>
            </a:r>
            <a:endParaRPr lang="en-US" altLang="x-none" sz="2000" dirty="0">
              <a:latin typeface="Arial" panose="020B0604020202020204" pitchFamily="34" charset="0"/>
            </a:endParaRPr>
          </a:p>
          <a:p>
            <a:r>
              <a:rPr lang="en-US" altLang="x-none" sz="2000" dirty="0">
                <a:latin typeface="Arial" panose="020B0604020202020204" pitchFamily="34" charset="0"/>
              </a:rPr>
              <a:t>  merupakan hukum positif di Indonesia.</a:t>
            </a:r>
            <a:r>
              <a:rPr lang="en-US" altLang="x-none" dirty="0">
                <a:latin typeface="Arial" panose="020B0604020202020204" pitchFamily="34" charset="0"/>
              </a:rPr>
              <a:t> </a:t>
            </a:r>
            <a:endParaRPr lang="en-US" altLang="x-none" dirty="0">
              <a:latin typeface="Arial" panose="020B0604020202020204" pitchFamily="34" charset="0"/>
            </a:endParaRPr>
          </a:p>
          <a:p>
            <a:endParaRPr lang="en-US" altLang="x-none" dirty="0">
              <a:latin typeface="Arial" panose="020B0604020202020204" pitchFamily="34" charset="0"/>
            </a:endParaRPr>
          </a:p>
          <a:p>
            <a:pPr>
              <a:buChar char="•"/>
            </a:pPr>
            <a:r>
              <a:rPr lang="en-US" altLang="x-none" dirty="0">
                <a:latin typeface="Arial" panose="020B0604020202020204" pitchFamily="34" charset="0"/>
              </a:rPr>
              <a:t> Dasar hukum berlakunya Hukum Adat = Pasal </a:t>
            </a:r>
            <a:endParaRPr lang="en-US" altLang="x-none" dirty="0">
              <a:latin typeface="Arial" panose="020B0604020202020204" pitchFamily="34" charset="0"/>
            </a:endParaRPr>
          </a:p>
          <a:p>
            <a:r>
              <a:rPr lang="en-US" altLang="x-none" dirty="0">
                <a:latin typeface="Arial" panose="020B0604020202020204" pitchFamily="34" charset="0"/>
              </a:rPr>
              <a:t>  II Aturan Peralihan Undang-undang Dasar 1945 </a:t>
            </a:r>
            <a:endParaRPr lang="en-US" altLang="x-none" dirty="0">
              <a:latin typeface="Arial" panose="020B0604020202020204" pitchFamily="34" charset="0"/>
            </a:endParaRPr>
          </a:p>
          <a:p>
            <a:r>
              <a:rPr lang="en-US" altLang="x-none" dirty="0">
                <a:latin typeface="Arial" panose="020B0604020202020204" pitchFamily="34" charset="0"/>
              </a:rPr>
              <a:t>  yang berbunyi:</a:t>
            </a:r>
            <a:endParaRPr lang="en-US" altLang="x-none" sz="2000" dirty="0">
              <a:latin typeface="Arial" panose="020B0604020202020204" pitchFamily="34" charset="0"/>
            </a:endParaRPr>
          </a:p>
        </p:txBody>
      </p:sp>
      <p:sp>
        <p:nvSpPr>
          <p:cNvPr id="4102" name="Rectangle 10"/>
          <p:cNvSpPr/>
          <p:nvPr/>
        </p:nvSpPr>
        <p:spPr>
          <a:xfrm>
            <a:off x="611188" y="3074988"/>
            <a:ext cx="7705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“Segala badan Negara dan peraturan yang ada masih langsung berlaku, selama belum diadakan yang baru menurut Undang-Undang Dasar ini”.</a:t>
            </a:r>
            <a:endParaRPr lang="en-US" altLang="x-none" dirty="0">
              <a:latin typeface="Arial" panose="020B0604020202020204" pitchFamily="34" charset="0"/>
            </a:endParaRPr>
          </a:p>
        </p:txBody>
      </p:sp>
      <p:pic>
        <p:nvPicPr>
          <p:cNvPr id="4103" name="Picture 12"/>
          <p:cNvPicPr>
            <a:picLocks noChangeAspect="1"/>
          </p:cNvPicPr>
          <p:nvPr/>
        </p:nvPicPr>
        <p:blipFill>
          <a:blip r:embed="rId1"/>
          <a:srcRect l="16145" t="30092" r="55113" b="25818"/>
          <a:stretch>
            <a:fillRect/>
          </a:stretch>
        </p:blipFill>
        <p:spPr>
          <a:xfrm>
            <a:off x="539750" y="908050"/>
            <a:ext cx="2376488" cy="204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3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charRg st="133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charRg st="13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charRg st="133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5"/>
          <p:cNvSpPr txBox="1"/>
          <p:nvPr/>
        </p:nvSpPr>
        <p:spPr>
          <a:xfrm>
            <a:off x="107950" y="1700213"/>
            <a:ext cx="8712200" cy="28813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Tetapi UUDS 1950 ini pelaksanaannya belum ada, maka kembali ke Aturan Peralihan UU</a:t>
            </a:r>
            <a:r>
              <a:rPr lang="en-US" altLang="x-none" sz="2000" dirty="0">
                <a:latin typeface="Arial" panose="020B0604020202020204" pitchFamily="34" charset="0"/>
              </a:rPr>
              <a:t>D</a:t>
            </a:r>
            <a:r>
              <a:rPr sz="2000" dirty="0">
                <a:latin typeface="Arial" panose="020B0604020202020204" pitchFamily="34" charset="0"/>
              </a:rPr>
              <a:t> 1945. Dalam Pasal 131 ayat 2 sub b. I.S. menyebutkan bahwa bagi golongan hukum Indonesia asli dan Timur asing berlaku hukum adat mereka, tetapi bila kepentingan sosial mereka membutuhkannya, maka pembuat Undang-Undang dapat menentukan bagi mereka :</a:t>
            </a:r>
            <a:endParaRPr sz="2000" dirty="0">
              <a:latin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x-none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Rectangle 9"/>
          <p:cNvSpPr/>
          <p:nvPr/>
        </p:nvSpPr>
        <p:spPr>
          <a:xfrm>
            <a:off x="396875" y="260350"/>
            <a:ext cx="8351838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Char char="•"/>
            </a:pP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Dalam UUDS 1950 Pasal 104 disebutkan bahwa segala keputusan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pengadilan harus berisi alasan-alasannya dan dalam perkara hukuman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menyebut aturan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-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aturan Undang-Undang dan aturan adat yang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dijadikan dasar hukuman itu.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Rectangle 10"/>
          <p:cNvSpPr/>
          <p:nvPr/>
        </p:nvSpPr>
        <p:spPr>
          <a:xfrm>
            <a:off x="395288" y="4510088"/>
            <a:ext cx="5113337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/>
            <a:r>
              <a:rPr dirty="0">
                <a:latin typeface="Arial" panose="020B0604020202020204" pitchFamily="34" charset="0"/>
              </a:rPr>
              <a:t>1. Hukum Eropa</a:t>
            </a:r>
            <a:endParaRPr dirty="0">
              <a:latin typeface="Arial" panose="020B0604020202020204" pitchFamily="34" charset="0"/>
            </a:endParaRPr>
          </a:p>
          <a:p>
            <a:pPr lvl="1"/>
            <a:r>
              <a:rPr dirty="0">
                <a:latin typeface="Arial" panose="020B0604020202020204" pitchFamily="34" charset="0"/>
              </a:rPr>
              <a:t>2. Hukum Eropa yang telah diubah</a:t>
            </a:r>
            <a:endParaRPr dirty="0">
              <a:latin typeface="Arial" panose="020B0604020202020204" pitchFamily="34" charset="0"/>
            </a:endParaRPr>
          </a:p>
          <a:p>
            <a:pPr lvl="1"/>
            <a:r>
              <a:rPr dirty="0">
                <a:latin typeface="Arial" panose="020B0604020202020204" pitchFamily="34" charset="0"/>
              </a:rPr>
              <a:t>3. Hukum bagi beberapa golongan bersama dan</a:t>
            </a:r>
            <a:endParaRPr dirty="0">
              <a:latin typeface="Arial" panose="020B0604020202020204" pitchFamily="34" charset="0"/>
            </a:endParaRPr>
          </a:p>
          <a:p>
            <a:pPr lvl="1"/>
            <a:r>
              <a:rPr dirty="0">
                <a:latin typeface="Arial" panose="020B0604020202020204" pitchFamily="34" charset="0"/>
              </a:rPr>
              <a:t>4. Hukum baru yaitu hukum yang merupakan sintese antara adat dan hukum mereka yaitu hukum Eropa.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charRg st="0" end="3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charRg st="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charRg st="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/>
          <p:nvPr/>
        </p:nvSpPr>
        <p:spPr>
          <a:xfrm>
            <a:off x="323850" y="404813"/>
            <a:ext cx="8640763" cy="23764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Pasal 131 ini ditujukan pada UU</a:t>
            </a:r>
            <a:r>
              <a:rPr lang="en-US" altLang="x-none" sz="2000" dirty="0">
                <a:latin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</a:rPr>
              <a:t>nya, bukan pada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akim yang menyelesaikan sengketa Eropa dan Bumi Putera. Pasal 131 ayat (6) menyebutkan bahwa bila terjadi perselisihan sebelum terjadi kodifikasi maka yang berlaku adalah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ukum </a:t>
            </a:r>
            <a:r>
              <a:rPr lang="en-US" altLang="x-none" sz="2000" dirty="0">
                <a:latin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</a:rPr>
              <a:t>dat mereka, dengan syarat bila berhubungan dengan Eropa maka yang berlaku adalah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ukum Eropa. </a:t>
            </a:r>
            <a:endParaRPr lang="en-US" altLang="x-none" sz="2000" dirty="0">
              <a:latin typeface="Arial" panose="020B0604020202020204" pitchFamily="34" charset="0"/>
            </a:endParaRPr>
          </a:p>
        </p:txBody>
      </p:sp>
      <p:pic>
        <p:nvPicPr>
          <p:cNvPr id="6148" name="Picture 7"/>
          <p:cNvPicPr>
            <a:picLocks noChangeAspect="1"/>
          </p:cNvPicPr>
          <p:nvPr/>
        </p:nvPicPr>
        <p:blipFill>
          <a:blip r:embed="rId1"/>
          <a:srcRect l="4523" t="37099" r="43507" b="19490"/>
          <a:stretch>
            <a:fillRect/>
          </a:stretch>
        </p:blipFill>
        <p:spPr>
          <a:xfrm>
            <a:off x="684213" y="2909888"/>
            <a:ext cx="7848600" cy="3687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3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/>
          <p:nvPr/>
        </p:nvSpPr>
        <p:spPr>
          <a:xfrm>
            <a:off x="323850" y="333375"/>
            <a:ext cx="8640763" cy="28082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Dalam UU No. 19 tahun 1964 tentang </a:t>
            </a:r>
            <a:r>
              <a:rPr lang="en-US" altLang="x-none" sz="2000" dirty="0">
                <a:latin typeface="Arial" panose="020B0604020202020204" pitchFamily="34" charset="0"/>
              </a:rPr>
              <a:t>Ketentuan-Ketentuan </a:t>
            </a:r>
            <a:r>
              <a:rPr sz="2000" dirty="0">
                <a:latin typeface="Arial" panose="020B0604020202020204" pitchFamily="34" charset="0"/>
              </a:rPr>
              <a:t>Pokok</a:t>
            </a:r>
            <a:r>
              <a:rPr lang="en-US" altLang="x-none" sz="2000" dirty="0">
                <a:latin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</a:rPr>
              <a:t>Kekuasaan Kehakiman pasal 23 ayat (1) menyebutkan bahwa segala putusan pengadilan selain harus memuat dasar-dasar dan alasan-alasan putusan itu juga harus memuat pula pasal-pasal tertentu dari peraturan yang bersangkutan atau sumber hukum tidak tertulis yang dijadikan dasar untuk mengadili. </a:t>
            </a:r>
            <a:endParaRPr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x-none" sz="2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1"/>
          <a:srcRect l="4332" t="18195" r="43298" b="12515"/>
          <a:stretch>
            <a:fillRect/>
          </a:stretch>
        </p:blipFill>
        <p:spPr>
          <a:xfrm>
            <a:off x="4356100" y="3284538"/>
            <a:ext cx="4464050" cy="3322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5"/>
          <p:cNvSpPr/>
          <p:nvPr/>
        </p:nvSpPr>
        <p:spPr>
          <a:xfrm>
            <a:off x="468313" y="3429000"/>
            <a:ext cx="3851275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UU No. 19 tahun 1964 ini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dire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v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isi 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men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jadi UU No. 14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tahun 1970 tentang Pokok-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Pokok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Kekuasaan Kehakiman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karena dalam UU No. 19 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1964 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tersebut tersirat adanya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campur tangan </a:t>
            </a:r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residen yang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terlalu besar dalam kekuasaan 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x-none" sz="2000" dirty="0">
                <a:solidFill>
                  <a:schemeClr val="hlink"/>
                </a:solidFill>
                <a:latin typeface="Arial" panose="020B0604020202020204" pitchFamily="34" charset="0"/>
              </a:rPr>
              <a:t>  </a:t>
            </a:r>
            <a:r>
              <a:rPr sz="2000" dirty="0">
                <a:solidFill>
                  <a:schemeClr val="hlink"/>
                </a:solidFill>
                <a:latin typeface="Arial" panose="020B0604020202020204" pitchFamily="34" charset="0"/>
              </a:rPr>
              <a:t>yudikatif.</a:t>
            </a:r>
            <a:endParaRPr lang="en-US" altLang="x-none" sz="20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5"/>
          <p:cNvSpPr txBox="1"/>
          <p:nvPr/>
        </p:nvSpPr>
        <p:spPr>
          <a:xfrm>
            <a:off x="323850" y="260350"/>
            <a:ext cx="8569325" cy="3384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Dalam Bagian Penjelasan Umum UU No. 14 tahun 1970 disebutkan bahwa yang dima</a:t>
            </a:r>
            <a:r>
              <a:rPr lang="en-US" altLang="x-none" sz="2000" dirty="0">
                <a:latin typeface="Arial" panose="020B0604020202020204" pitchFamily="34" charset="0"/>
              </a:rPr>
              <a:t>k</a:t>
            </a:r>
            <a:r>
              <a:rPr sz="2000" dirty="0">
                <a:latin typeface="Arial" panose="020B0604020202020204" pitchFamily="34" charset="0"/>
              </a:rPr>
              <a:t>sud dengan hukum yang tidak tertulis itu adalah hukum adat. Dalam UU No. 14 tahun 1970 Pasal 27 (1) ditegaskan bahwa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akim sebagai penegak hukum dan keadilan wajib menggali, mengikuti dan memahami nilai</a:t>
            </a:r>
            <a:r>
              <a:rPr lang="en-US" altLang="x-none" sz="2000" dirty="0">
                <a:latin typeface="Arial" panose="020B0604020202020204" pitchFamily="34" charset="0"/>
              </a:rPr>
              <a:t>-</a:t>
            </a:r>
            <a:r>
              <a:rPr sz="2000" dirty="0">
                <a:latin typeface="Arial" panose="020B0604020202020204" pitchFamily="34" charset="0"/>
              </a:rPr>
              <a:t>nilai hukum yang hidup di masyarakat.</a:t>
            </a:r>
            <a:endParaRPr lang="en-US" altLang="x-none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Dari uraian di atas dapat ditarik suatu kesimpulan bahwa yang menjadi dasar berlakunya </a:t>
            </a:r>
            <a:r>
              <a:rPr lang="en-US" altLang="x-none" sz="2000" dirty="0">
                <a:latin typeface="Arial" panose="020B0604020202020204" pitchFamily="34" charset="0"/>
              </a:rPr>
              <a:t>H</a:t>
            </a:r>
            <a:r>
              <a:rPr sz="2000" dirty="0">
                <a:latin typeface="Arial" panose="020B0604020202020204" pitchFamily="34" charset="0"/>
              </a:rPr>
              <a:t>ukum </a:t>
            </a:r>
            <a:r>
              <a:rPr lang="en-US" altLang="x-none" sz="2000" dirty="0">
                <a:latin typeface="Arial" panose="020B0604020202020204" pitchFamily="34" charset="0"/>
              </a:rPr>
              <a:t>A</a:t>
            </a:r>
            <a:r>
              <a:rPr sz="2000" dirty="0">
                <a:latin typeface="Arial" panose="020B0604020202020204" pitchFamily="34" charset="0"/>
              </a:rPr>
              <a:t>dat di Indonesia adalah :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8196" name="Rectangle 10"/>
          <p:cNvSpPr/>
          <p:nvPr/>
        </p:nvSpPr>
        <p:spPr>
          <a:xfrm>
            <a:off x="611188" y="3860800"/>
            <a:ext cx="5400675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AutoNum type="arabicPeriod"/>
            </a:pPr>
            <a:r>
              <a:rPr dirty="0">
                <a:latin typeface="Arial" panose="020B0604020202020204" pitchFamily="34" charset="0"/>
              </a:rPr>
              <a:t>Dekrit Presiden 5 Juli 1959 yang menjadi dasar 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lang="en-US" altLang="x-none" dirty="0">
                <a:latin typeface="Arial" panose="020B0604020202020204" pitchFamily="34" charset="0"/>
              </a:rPr>
              <a:t>   </a:t>
            </a:r>
            <a:r>
              <a:rPr dirty="0">
                <a:latin typeface="Arial" panose="020B0604020202020204" pitchFamily="34" charset="0"/>
              </a:rPr>
              <a:t>berlakunya kembali UUD 1945.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endParaRPr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dirty="0">
                <a:latin typeface="Arial" panose="020B0604020202020204" pitchFamily="34" charset="0"/>
              </a:rPr>
              <a:t>2. Aturan Peralihan Pasal II UUD 1945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endParaRPr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dirty="0">
                <a:latin typeface="Arial" panose="020B0604020202020204" pitchFamily="34" charset="0"/>
              </a:rPr>
              <a:t>3. Pasal 24 UUD 1945 tentang </a:t>
            </a:r>
            <a:r>
              <a:rPr lang="en-US" altLang="x-none" dirty="0">
                <a:latin typeface="Arial" panose="020B0604020202020204" pitchFamily="34" charset="0"/>
              </a:rPr>
              <a:t>K</a:t>
            </a:r>
            <a:r>
              <a:rPr dirty="0">
                <a:latin typeface="Arial" panose="020B0604020202020204" pitchFamily="34" charset="0"/>
              </a:rPr>
              <a:t>ekuasaan 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lang="en-US" altLang="x-none" dirty="0">
                <a:latin typeface="Arial" panose="020B0604020202020204" pitchFamily="34" charset="0"/>
              </a:rPr>
              <a:t>    K</a:t>
            </a:r>
            <a:r>
              <a:rPr dirty="0">
                <a:latin typeface="Arial" panose="020B0604020202020204" pitchFamily="34" charset="0"/>
              </a:rPr>
              <a:t>ehakiman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endParaRPr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dirty="0">
                <a:latin typeface="Arial" panose="020B0604020202020204" pitchFamily="34" charset="0"/>
              </a:rPr>
              <a:t>4. Pasal 7 (1) UU No. 14/ 1970 tentang </a:t>
            </a:r>
            <a:endParaRPr lang="en-US" altLang="x-none" dirty="0">
              <a:latin typeface="Arial" panose="020B0604020202020204" pitchFamily="34" charset="0"/>
            </a:endParaRPr>
          </a:p>
          <a:p>
            <a:pPr marL="342900" indent="-342900">
              <a:buNone/>
            </a:pPr>
            <a:r>
              <a:rPr lang="en-US" altLang="x-none" dirty="0">
                <a:latin typeface="Arial" panose="020B0604020202020204" pitchFamily="34" charset="0"/>
              </a:rPr>
              <a:t>    </a:t>
            </a:r>
            <a:r>
              <a:rPr dirty="0">
                <a:latin typeface="Arial" panose="020B0604020202020204" pitchFamily="34" charset="0"/>
              </a:rPr>
              <a:t>Pokok-Pokok Kekuasaan Kehakiman.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8197" name="Picture 11"/>
          <p:cNvPicPr>
            <a:picLocks noChangeAspect="1"/>
          </p:cNvPicPr>
          <p:nvPr/>
        </p:nvPicPr>
        <p:blipFill>
          <a:blip r:embed="rId1"/>
          <a:srcRect l="-391" t="11899" r="53532" b="38411"/>
          <a:stretch>
            <a:fillRect/>
          </a:stretch>
        </p:blipFill>
        <p:spPr>
          <a:xfrm>
            <a:off x="5076825" y="4149725"/>
            <a:ext cx="3887788" cy="2319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0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0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8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charRg st="318" end="4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charRg st="318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charRg st="318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4"/>
          <p:cNvSpPr/>
          <p:nvPr/>
        </p:nvSpPr>
        <p:spPr>
          <a:xfrm>
            <a:off x="2395538" y="1500188"/>
            <a:ext cx="4248150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sz="6000" dirty="0">
                <a:latin typeface="Harlow Solid Italic" panose="04030604020F02020D02" pitchFamily="82" charset="0"/>
                <a:cs typeface="Arial" panose="020B0604020202020204" pitchFamily="34" charset="0"/>
              </a:rPr>
              <a:t>Terima kasih</a:t>
            </a:r>
            <a:endParaRPr sz="6000" dirty="0">
              <a:latin typeface="Harlow Solid Italic" panose="04030604020F02020D02" pitchFamily="82" charset="0"/>
            </a:endParaRPr>
          </a:p>
        </p:txBody>
      </p:sp>
      <p:sp>
        <p:nvSpPr>
          <p:cNvPr id="9219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id-ID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id-ID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3514</Words>
  <Application>WPS Presentation</Application>
  <PresentationFormat>On-screen Show (4:3)</PresentationFormat>
  <Paragraphs>90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JhengHei UI</vt:lpstr>
      <vt:lpstr>Harlow Solid Italic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Abas</dc:creator>
  <cp:lastModifiedBy>ACER</cp:lastModifiedBy>
  <cp:revision>124</cp:revision>
  <dcterms:created xsi:type="dcterms:W3CDTF">2020-11-27T19:05:10Z</dcterms:created>
  <dcterms:modified xsi:type="dcterms:W3CDTF">2021-11-18T02:18:33Z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81A31B4C82FD4FECBBE3937C32788622</vt:lpwstr>
  </property>
  <property fmtid="{D5CDD505-2E9C-101B-9397-08002B2CF9AE}" pid="3" name="KSOProductBuildVer">
    <vt:lpwstr>1033-11.2.0.10351</vt:lpwstr>
  </property>
</Properties>
</file>