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3"/>
  </p:handoutMasterIdLst>
  <p:sldIdLst>
    <p:sldId id="256" r:id="rId3"/>
    <p:sldId id="303" r:id="rId5"/>
    <p:sldId id="320" r:id="rId6"/>
    <p:sldId id="311" r:id="rId7"/>
    <p:sldId id="312" r:id="rId8"/>
    <p:sldId id="321" r:id="rId9"/>
    <p:sldId id="322" r:id="rId10"/>
    <p:sldId id="317" r:id="rId11"/>
    <p:sldId id="323" r:id="rId12"/>
    <p:sldId id="316" r:id="rId13"/>
    <p:sldId id="324" r:id="rId14"/>
    <p:sldId id="325" r:id="rId15"/>
    <p:sldId id="315" r:id="rId16"/>
    <p:sldId id="326" r:id="rId17"/>
    <p:sldId id="319" r:id="rId18"/>
    <p:sldId id="327" r:id="rId19"/>
    <p:sldId id="328" r:id="rId20"/>
    <p:sldId id="318" r:id="rId21"/>
    <p:sldId id="313" r:id="rId22"/>
  </p:sldIdLst>
  <p:sldSz cx="9144000" cy="6858000" type="screen4x3"/>
  <p:notesSz cx="7019925" cy="9305925"/>
  <p:defaultTextStyle>
    <a:defPPr>
      <a:defRPr lang="id-ID"/>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031"/>
    <p:restoredTop sz="94464"/>
  </p:normalViewPr>
  <p:slideViewPr>
    <p:cSldViewPr showGuides="1">
      <p:cViewPr varScale="1">
        <p:scale>
          <a:sx n="86" d="100"/>
          <a:sy n="86" d="100"/>
        </p:scale>
        <p:origin x="-11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3554" name="Rectangle 2"/>
          <p:cNvSpPr>
            <a:spLocks noGrp="1" noChangeArrowheads="1"/>
          </p:cNvSpPr>
          <p:nvPr>
            <p:ph type="hdr" sz="quarter"/>
          </p:nvPr>
        </p:nvSpPr>
        <p:spPr bwMode="auto">
          <a:xfrm>
            <a:off x="0"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lstStyle>
            <a:lvl1pPr defTabSz="933450" eaLnBrk="1" hangingPunct="1">
              <a:defRPr sz="1200">
                <a:latin typeface="Calibri" panose="020F0502020204030204" pitchFamily="34" charset="0"/>
              </a:defRPr>
            </a:lvl1pPr>
          </a:lstStyle>
          <a:p>
            <a:pPr marL="0" marR="0" lvl="0" indent="0" algn="l" defTabSz="93345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endParaRPr>
          </a:p>
        </p:txBody>
      </p:sp>
      <p:sp>
        <p:nvSpPr>
          <p:cNvPr id="23555" name="Rectangle 3"/>
          <p:cNvSpPr>
            <a:spLocks noGrp="1" noChangeArrowheads="1"/>
          </p:cNvSpPr>
          <p:nvPr>
            <p:ph type="dt" sz="quarter" idx="1"/>
          </p:nvPr>
        </p:nvSpPr>
        <p:spPr bwMode="auto">
          <a:xfrm>
            <a:off x="3976688"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lstStyle>
            <a:lvl1pPr algn="r" defTabSz="933450" eaLnBrk="1" hangingPunct="1">
              <a:defRPr sz="1200">
                <a:latin typeface="Calibri" panose="020F0502020204030204" pitchFamily="34" charset="0"/>
              </a:defRPr>
            </a:lvl1pPr>
          </a:lstStyle>
          <a:p>
            <a:pPr marL="0" marR="0" lvl="0" indent="0" algn="r" defTabSz="933450" rtl="0" eaLnBrk="1" fontAlgn="base" latinLnBrk="0" hangingPunct="1">
              <a:lnSpc>
                <a:spcPct val="100000"/>
              </a:lnSpc>
              <a:spcBef>
                <a:spcPct val="0"/>
              </a:spcBef>
              <a:spcAft>
                <a:spcPct val="0"/>
              </a:spcAft>
              <a:buClrTx/>
              <a:buSzTx/>
              <a:buFontTx/>
              <a:buNone/>
              <a:defRPr/>
            </a:pPr>
            <a:fld id="{C992E88C-51B5-45BD-B973-7C4B6D223482}" type="datetimeFigureOut">
              <a:rPr kumimoji="0" 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endParaRPr>
          </a:p>
        </p:txBody>
      </p:sp>
      <p:sp>
        <p:nvSpPr>
          <p:cNvPr id="23556" name="Rectangle 4"/>
          <p:cNvSpPr>
            <a:spLocks noGrp="1" noChangeArrowheads="1"/>
          </p:cNvSpPr>
          <p:nvPr>
            <p:ph type="ftr" sz="quarter" idx="2"/>
          </p:nvPr>
        </p:nvSpPr>
        <p:spPr bwMode="auto">
          <a:xfrm>
            <a:off x="0"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lstStyle>
            <a:lvl1pPr defTabSz="933450" eaLnBrk="1" hangingPunct="1">
              <a:defRPr sz="1200">
                <a:latin typeface="Calibri" panose="020F0502020204030204" pitchFamily="34" charset="0"/>
              </a:defRPr>
            </a:lvl1pPr>
          </a:lstStyle>
          <a:p>
            <a:pPr marL="0" marR="0" lvl="0" indent="0" algn="l" defTabSz="93345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endParaRPr>
          </a:p>
        </p:txBody>
      </p:sp>
      <p:sp>
        <p:nvSpPr>
          <p:cNvPr id="23557" name="Rectangle 5"/>
          <p:cNvSpPr>
            <a:spLocks noGrp="1" noChangeArrowheads="1"/>
          </p:cNvSpPr>
          <p:nvPr>
            <p:ph type="sldNum" sz="quarter" idx="3"/>
          </p:nvPr>
        </p:nvSpPr>
        <p:spPr bwMode="auto">
          <a:xfrm>
            <a:off x="3976688"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
            <a:pPr lvl="0" algn="r" defTabSz="933450" eaLnBrk="1" hangingPunct="1">
              <a:buNone/>
            </a:pPr>
            <a:fld id="{9A0DB2DC-4C9A-4742-B13C-FB6460FD3503}" type="slidenum">
              <a:rPr lang="en-US" altLang="x-none" sz="1200" dirty="0">
                <a:latin typeface="Calibri" panose="020F0502020204030204" pitchFamily="34" charset="0"/>
              </a:rPr>
            </a:fld>
            <a:endParaRPr lang="en-US"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bwMode="auto">
          <a:xfrm>
            <a:off x="0" y="0"/>
            <a:ext cx="30416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87" tIns="46644" rIns="93287" bIns="46644" numCol="1" anchor="t" anchorCtr="0" compatLnSpc="1"/>
          <a:lstStyle>
            <a:lvl1pPr defTabSz="933450" eaLnBrk="1" hangingPunct="1">
              <a:defRPr sz="1200">
                <a:latin typeface="Calibri" panose="020F0502020204030204" pitchFamily="34" charset="0"/>
              </a:defRPr>
            </a:lvl1pPr>
          </a:lstStyle>
          <a:p>
            <a:pPr marL="0" marR="0" lvl="0" indent="0" algn="l" defTabSz="93345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endParaRPr>
          </a:p>
        </p:txBody>
      </p:sp>
      <p:sp>
        <p:nvSpPr>
          <p:cNvPr id="3" name="Date Placeholder 2"/>
          <p:cNvSpPr>
            <a:spLocks noGrp="1"/>
          </p:cNvSpPr>
          <p:nvPr>
            <p:ph type="dt" idx="1"/>
          </p:nvPr>
        </p:nvSpPr>
        <p:spPr bwMode="auto">
          <a:xfrm>
            <a:off x="3976688" y="0"/>
            <a:ext cx="30416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87" tIns="46644" rIns="93287" bIns="46644" numCol="1" anchor="t" anchorCtr="0" compatLnSpc="1"/>
          <a:lstStyle>
            <a:lvl1pPr algn="r" defTabSz="933450" eaLnBrk="1" hangingPunct="1">
              <a:defRPr sz="1200">
                <a:latin typeface="Calibri" panose="020F0502020204030204" pitchFamily="34" charset="0"/>
              </a:defRPr>
            </a:lvl1pPr>
          </a:lstStyle>
          <a:p>
            <a:pPr marL="0" marR="0" lvl="0" indent="0" algn="r" defTabSz="933450" rtl="0" eaLnBrk="1" fontAlgn="base" latinLnBrk="0" hangingPunct="1">
              <a:lnSpc>
                <a:spcPct val="100000"/>
              </a:lnSpc>
              <a:spcBef>
                <a:spcPct val="0"/>
              </a:spcBef>
              <a:spcAft>
                <a:spcPct val="0"/>
              </a:spcAft>
              <a:buClrTx/>
              <a:buSzTx/>
              <a:buFontTx/>
              <a:buNone/>
              <a:defRPr/>
            </a:pPr>
            <a:fld id="{1EBDBCFA-7DAC-458B-B0FB-00E3CF593261}" type="datetimeFigureOut">
              <a:rPr kumimoji="0" lang="id-ID" sz="1200" b="0" i="0" u="none" strike="noStrike" kern="1200" cap="none" spc="0" normalizeH="0" baseline="0" noProof="0">
                <a:ln>
                  <a:noFill/>
                </a:ln>
                <a:solidFill>
                  <a:schemeClr val="tx1"/>
                </a:solidFill>
                <a:effectLst/>
                <a:uLnTx/>
                <a:uFillTx/>
                <a:latin typeface="Calibri" panose="020F0502020204030204" pitchFamily="34" charset="0"/>
                <a:ea typeface="+mn-ea"/>
                <a:cs typeface="+mn-cs"/>
              </a:rPr>
            </a:fld>
            <a:endParaRPr kumimoji="0" lang="id-ID" sz="1200" b="0" i="0" u="none" strike="noStrike" kern="1200" cap="none" spc="0" normalizeH="0" baseline="0" noProof="0">
              <a:ln>
                <a:noFill/>
              </a:ln>
              <a:solidFill>
                <a:schemeClr val="tx1"/>
              </a:solidFill>
              <a:effectLst/>
              <a:uLnTx/>
              <a:uFillTx/>
              <a:latin typeface="Calibri" panose="020F0502020204030204" pitchFamily="34" charset="0"/>
              <a:ea typeface="+mn-ea"/>
              <a:cs typeface="+mn-cs"/>
            </a:endParaRPr>
          </a:p>
        </p:txBody>
      </p:sp>
      <p:sp>
        <p:nvSpPr>
          <p:cNvPr id="4" name="Slide Image Placeholder 3"/>
          <p:cNvSpPr>
            <a:spLocks noGrp="1" noRot="1" noChangeAspect="1"/>
          </p:cNvSpPr>
          <p:nvPr>
            <p:ph type="sldImg" idx="2"/>
          </p:nvPr>
        </p:nvSpPr>
        <p:spPr>
          <a:xfrm>
            <a:off x="1184275" y="698500"/>
            <a:ext cx="4652963" cy="3489325"/>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bwMode="auto">
          <a:xfrm>
            <a:off x="701675" y="4419600"/>
            <a:ext cx="561657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87" tIns="46644" rIns="93287" bIns="46644"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bwMode="auto">
          <a:xfrm>
            <a:off x="0" y="8839200"/>
            <a:ext cx="30416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87" tIns="46644" rIns="93287" bIns="46644" numCol="1" anchor="b" anchorCtr="0" compatLnSpc="1"/>
          <a:lstStyle>
            <a:lvl1pPr defTabSz="933450" eaLnBrk="1" hangingPunct="1">
              <a:defRPr sz="1200">
                <a:latin typeface="Calibri" panose="020F0502020204030204" pitchFamily="34" charset="0"/>
              </a:defRPr>
            </a:lvl1pPr>
          </a:lstStyle>
          <a:p>
            <a:pPr marL="0" marR="0" lvl="0" indent="0" algn="l" defTabSz="93345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Calibri" panose="020F0502020204030204" pitchFamily="34" charset="0"/>
              <a:ea typeface="+mn-ea"/>
              <a:cs typeface="+mn-cs"/>
            </a:endParaRPr>
          </a:p>
        </p:txBody>
      </p:sp>
      <p:sp>
        <p:nvSpPr>
          <p:cNvPr id="7" name="Slide Number Placeholder 6"/>
          <p:cNvSpPr>
            <a:spLocks noGrp="1"/>
          </p:cNvSpPr>
          <p:nvPr>
            <p:ph type="sldNum" sz="quarter" idx="5"/>
          </p:nvPr>
        </p:nvSpPr>
        <p:spPr bwMode="auto">
          <a:xfrm>
            <a:off x="3976688" y="8839200"/>
            <a:ext cx="30416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87" tIns="46644" rIns="93287" bIns="46644" numCol="1" anchor="b" anchorCtr="0" compatLnSpc="1"/>
          <a:p>
            <a:pPr lvl="0" algn="r" defTabSz="933450" eaLnBrk="1" hangingPunct="1">
              <a:buNone/>
            </a:pPr>
            <a:fld id="{9A0DB2DC-4C9A-4742-B13C-FB6460FD3503}" type="slidenum">
              <a:rPr lang="id-ID" sz="1200" dirty="0">
                <a:latin typeface="Calibri" panose="020F0502020204030204" pitchFamily="34" charset="0"/>
              </a:rPr>
            </a:fld>
            <a:endParaRPr lang="id-ID"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noRot="1" noChangeAspect="1" noTextEdit="1"/>
          </p:cNvSpPr>
          <p:nvPr>
            <p:ph type="sldImg"/>
          </p:nvPr>
        </p:nvSpPr>
        <p:spPr>
          <a:ln>
            <a:solidFill>
              <a:srgbClr val="000000">
                <a:alpha val="100000"/>
              </a:srgbClr>
            </a:solidFill>
            <a:miter lim="800000"/>
          </a:ln>
        </p:spPr>
      </p:sp>
      <p:sp>
        <p:nvSpPr>
          <p:cNvPr id="22531" name="Rectangle 3"/>
          <p:cNvSpPr>
            <a:spLocks noGrp="1"/>
          </p:cNvSpPr>
          <p:nvPr>
            <p:ph type="body" idx="1"/>
          </p:nvPr>
        </p:nvSpPr>
        <p:spPr>
          <a:ln/>
        </p:spPr>
        <p:txBody>
          <a:bodyPr wrap="square" lIns="93287" tIns="46644" rIns="93287" bIns="46644" anchor="t" anchorCtr="0"/>
          <a:p>
            <a:pPr lvl="0" eaLnBrk="1" hangingPunct="1"/>
            <a:endParaRPr lang="en-US" altLang="x-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id-ID"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id-ID" dirty="0"/>
            </a:fld>
            <a:endParaRPr lang="id-ID"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blipFill>
        <a:effectLst/>
      </p:bgPr>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nchorCtr="0"/>
          <a:p>
            <a:pPr lvl="0"/>
            <a:r>
              <a:rPr lang="en-US" altLang="x-none"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lang="en-US" altLang="x-none" dirty="0"/>
              <a:t>Click to edit Master text styles</a:t>
            </a:r>
            <a:endParaRPr lang="en-US" altLang="x-none" dirty="0"/>
          </a:p>
          <a:p>
            <a:pPr lvl="1"/>
            <a:r>
              <a:rPr lang="en-US" altLang="x-none" dirty="0"/>
              <a:t>Second level</a:t>
            </a:r>
            <a:endParaRPr lang="en-US" altLang="x-none" dirty="0"/>
          </a:p>
          <a:p>
            <a:pPr lvl="2"/>
            <a:r>
              <a:rPr lang="en-US" altLang="x-none" dirty="0"/>
              <a:t>Third level</a:t>
            </a:r>
            <a:endParaRPr lang="en-US" altLang="x-none" dirty="0"/>
          </a:p>
          <a:p>
            <a:pPr lvl="3"/>
            <a:r>
              <a:rPr lang="en-US" altLang="x-none" dirty="0"/>
              <a:t>Fourth level</a:t>
            </a:r>
            <a:endParaRPr lang="en-US" altLang="x-none" dirty="0"/>
          </a:p>
          <a:p>
            <a:pPr lvl="4"/>
            <a:r>
              <a:rPr lang="en-US" altLang="x-none"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2DC474D-02CC-4168-AD01-553495F2E932}" type="datetime1">
              <a:rPr kumimoji="0" lang="id-ID"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lvl="0" eaLnBrk="1" hangingPunct="1">
              <a:buNone/>
            </a:pPr>
            <a:fld id="{9A0DB2DC-4C9A-4742-B13C-FB6460FD3503}" type="slidenum">
              <a:rPr lang="id-ID" dirty="0"/>
            </a:fld>
            <a:endParaRPr lang="id-ID"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hyperlink" Target="mailto:abbas2107022@gmail.com" TargetMode="External"/><Relationship Id="rId2" Type="http://schemas.openxmlformats.org/officeDocument/2006/relationships/hyperlink" Target="mailto:Muhamad.abas@ubpkarawang.ac.id" TargetMode="Externa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6" descr="gambar%2Badat"/>
          <p:cNvPicPr>
            <a:picLocks noChangeAspect="1"/>
          </p:cNvPicPr>
          <p:nvPr/>
        </p:nvPicPr>
        <p:blipFill>
          <a:blip r:embed="rId1"/>
          <a:stretch>
            <a:fillRect/>
          </a:stretch>
        </p:blipFill>
        <p:spPr>
          <a:xfrm>
            <a:off x="2465388" y="309563"/>
            <a:ext cx="4122737" cy="3048000"/>
          </a:xfrm>
          <a:prstGeom prst="rect">
            <a:avLst/>
          </a:prstGeom>
          <a:noFill/>
          <a:ln w="9525">
            <a:noFill/>
          </a:ln>
        </p:spPr>
      </p:pic>
      <p:sp>
        <p:nvSpPr>
          <p:cNvPr id="2051" name="Rectangle 1"/>
          <p:cNvSpPr/>
          <p:nvPr/>
        </p:nvSpPr>
        <p:spPr>
          <a:xfrm>
            <a:off x="2833688" y="2849563"/>
            <a:ext cx="3625850" cy="579437"/>
          </a:xfrm>
          <a:prstGeom prst="rect">
            <a:avLst/>
          </a:prstGeom>
          <a:noFill/>
          <a:ln w="9525">
            <a:noFill/>
          </a:ln>
        </p:spPr>
        <p:txBody>
          <a:bodyPr wrap="none">
            <a:spAutoFit/>
          </a:bodyPr>
          <a:p>
            <a:pPr algn="ctr" eaLnBrk="1" hangingPunct="1">
              <a:lnSpc>
                <a:spcPct val="80000"/>
              </a:lnSpc>
              <a:spcBef>
                <a:spcPct val="20000"/>
              </a:spcBef>
            </a:pPr>
            <a:r>
              <a:rPr lang="en-US" altLang="x-none" sz="4000" b="1" dirty="0">
                <a:solidFill>
                  <a:srgbClr val="0070C0"/>
                </a:solidFill>
                <a:latin typeface="Arial" panose="020B0604020202020204" pitchFamily="34" charset="0"/>
                <a:cs typeface="Arial" panose="020B0604020202020204" pitchFamily="34" charset="0"/>
              </a:rPr>
              <a:t>HUKUM ADAT</a:t>
            </a:r>
            <a:endParaRPr lang="en-US" altLang="x-none" sz="4000" b="1" dirty="0">
              <a:solidFill>
                <a:srgbClr val="0070C0"/>
              </a:solidFill>
              <a:latin typeface="Arial" panose="020B0604020202020204" pitchFamily="34" charset="0"/>
              <a:ea typeface="Arial" panose="020B0604020202020204" pitchFamily="34" charset="0"/>
            </a:endParaRPr>
          </a:p>
        </p:txBody>
      </p:sp>
      <p:sp>
        <p:nvSpPr>
          <p:cNvPr id="2052"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6" name="Rectangle 2"/>
          <p:cNvSpPr txBox="1"/>
          <p:nvPr/>
        </p:nvSpPr>
        <p:spPr>
          <a:xfrm>
            <a:off x="250825" y="2711450"/>
            <a:ext cx="8535988" cy="4030663"/>
          </a:xfrm>
          <a:prstGeom prst="rect">
            <a:avLst/>
          </a:prstGeom>
          <a:noFill/>
          <a:ln w="9525">
            <a:noFill/>
          </a:ln>
        </p:spPr>
        <p:txBody>
          <a:bodyPr/>
          <a:p>
            <a:pPr marL="609600" indent="-609600" algn="ctr" eaLnBrk="1" hangingPunct="1">
              <a:lnSpc>
                <a:spcPct val="80000"/>
              </a:lnSpc>
              <a:spcBef>
                <a:spcPct val="20000"/>
              </a:spcBef>
            </a:pPr>
            <a:endParaRPr lang="en-US" altLang="x-none" sz="2800" dirty="0">
              <a:latin typeface="Arial" panose="020B0604020202020204" pitchFamily="34" charset="0"/>
              <a:cs typeface="Arial" panose="020B0604020202020204" pitchFamily="34" charset="0"/>
            </a:endParaRPr>
          </a:p>
          <a:p>
            <a:pPr marL="609600" indent="-609600" algn="just" eaLnBrk="1" hangingPunct="1">
              <a:lnSpc>
                <a:spcPct val="80000"/>
              </a:lnSpc>
              <a:spcBef>
                <a:spcPct val="20000"/>
              </a:spcBef>
            </a:pPr>
            <a:endParaRPr lang="en-US" altLang="x-none" sz="2800" dirty="0">
              <a:latin typeface="Arial" panose="020B0604020202020204" pitchFamily="34" charset="0"/>
              <a:cs typeface="Arial" panose="020B0604020202020204" pitchFamily="34" charset="0"/>
            </a:endParaRPr>
          </a:p>
          <a:p>
            <a:pPr marL="609600" indent="-609600" algn="ctr" eaLnBrk="1" hangingPunct="1">
              <a:lnSpc>
                <a:spcPct val="80000"/>
              </a:lnSpc>
              <a:spcBef>
                <a:spcPct val="20000"/>
              </a:spcBef>
            </a:pPr>
            <a:r>
              <a:rPr lang="en-US" altLang="x-none" sz="2800" b="1" dirty="0">
                <a:latin typeface="Arial" panose="020B0604020202020204" pitchFamily="34" charset="0"/>
                <a:cs typeface="Arial" panose="020B0604020202020204" pitchFamily="34" charset="0"/>
              </a:rPr>
              <a:t>PROGRAM SARJANA ILMU HUKUM</a:t>
            </a:r>
            <a:endParaRPr lang="en-US" altLang="x-none" sz="2800" b="1" dirty="0">
              <a:latin typeface="Arial" panose="020B0604020202020204" pitchFamily="34" charset="0"/>
              <a:cs typeface="Arial" panose="020B0604020202020204" pitchFamily="34" charset="0"/>
            </a:endParaRPr>
          </a:p>
          <a:p>
            <a:pPr marL="609600" indent="-609600" algn="ctr" eaLnBrk="1" hangingPunct="1">
              <a:lnSpc>
                <a:spcPct val="80000"/>
              </a:lnSpc>
              <a:spcBef>
                <a:spcPct val="20000"/>
              </a:spcBef>
            </a:pPr>
            <a:r>
              <a:rPr lang="en-US" altLang="x-none" sz="3600" b="1" dirty="0">
                <a:latin typeface="Arial" panose="020B0604020202020204" pitchFamily="34" charset="0"/>
                <a:cs typeface="Arial" panose="020B0604020202020204" pitchFamily="34" charset="0"/>
              </a:rPr>
              <a:t>UNIVERSITAS BUANA PERJUANGAN </a:t>
            </a:r>
            <a:endParaRPr lang="en-US" altLang="x-none" sz="3600" b="1" dirty="0">
              <a:latin typeface="Arial" panose="020B0604020202020204" pitchFamily="34" charset="0"/>
              <a:cs typeface="Arial" panose="020B0604020202020204" pitchFamily="34" charset="0"/>
            </a:endParaRPr>
          </a:p>
          <a:p>
            <a:pPr marL="609600" indent="-609600" algn="ctr" eaLnBrk="1" hangingPunct="1">
              <a:lnSpc>
                <a:spcPct val="80000"/>
              </a:lnSpc>
              <a:spcBef>
                <a:spcPct val="20000"/>
              </a:spcBef>
            </a:pPr>
            <a:r>
              <a:rPr lang="en-US" altLang="x-none" sz="3600" b="1" dirty="0">
                <a:latin typeface="Arial" panose="020B0604020202020204" pitchFamily="34" charset="0"/>
                <a:cs typeface="Arial" panose="020B0604020202020204" pitchFamily="34" charset="0"/>
              </a:rPr>
              <a:t>KARAWANG</a:t>
            </a:r>
            <a:endParaRPr lang="en-US" altLang="x-none" sz="3600" b="1" dirty="0">
              <a:latin typeface="Arial" panose="020B0604020202020204" pitchFamily="34" charset="0"/>
              <a:cs typeface="Arial" panose="020B0604020202020204" pitchFamily="34" charset="0"/>
            </a:endParaRPr>
          </a:p>
          <a:p>
            <a:pPr marL="609600" indent="-609600" algn="ctr" eaLnBrk="1" hangingPunct="1">
              <a:lnSpc>
                <a:spcPct val="80000"/>
              </a:lnSpc>
              <a:spcBef>
                <a:spcPct val="20000"/>
              </a:spcBef>
            </a:pPr>
            <a:r>
              <a:rPr lang="en-US" altLang="x-none" sz="2800" b="1" dirty="0">
                <a:latin typeface="Arial" panose="020B0604020202020204" pitchFamily="34" charset="0"/>
                <a:cs typeface="Arial" panose="020B0604020202020204" pitchFamily="34" charset="0"/>
              </a:rPr>
              <a:t>2021</a:t>
            </a:r>
            <a:endParaRPr lang="en-US" altLang="x-none" sz="2800" b="1" dirty="0">
              <a:latin typeface="Arial" panose="020B0604020202020204" pitchFamily="34" charset="0"/>
              <a:cs typeface="Arial" panose="020B0604020202020204" pitchFamily="34" charset="0"/>
            </a:endParaRPr>
          </a:p>
          <a:p>
            <a:pPr marL="609600" indent="-609600" algn="just" eaLnBrk="1" hangingPunct="1">
              <a:lnSpc>
                <a:spcPct val="80000"/>
              </a:lnSpc>
              <a:spcBef>
                <a:spcPct val="20000"/>
              </a:spcBef>
            </a:pPr>
            <a:endParaRPr lang="en-US" altLang="x-none" sz="2800" dirty="0">
              <a:latin typeface="Arial" panose="020B0604020202020204" pitchFamily="34" charset="0"/>
              <a:cs typeface="Arial" panose="020B0604020202020204" pitchFamily="34" charset="0"/>
            </a:endParaRPr>
          </a:p>
          <a:p>
            <a:pPr marL="609600" indent="-609600" algn="just" eaLnBrk="1" hangingPunct="1">
              <a:lnSpc>
                <a:spcPct val="80000"/>
              </a:lnSpc>
              <a:spcBef>
                <a:spcPct val="20000"/>
              </a:spcBef>
            </a:pPr>
            <a:r>
              <a:rPr lang="en-US" altLang="x-none" sz="2000" dirty="0">
                <a:latin typeface="Arial" panose="020B0604020202020204" pitchFamily="34" charset="0"/>
                <a:cs typeface="Arial" panose="020B0604020202020204" pitchFamily="34" charset="0"/>
              </a:rPr>
              <a:t>By</a:t>
            </a:r>
            <a:r>
              <a:rPr sz="2000" dirty="0">
                <a:latin typeface="Arial" panose="020B0604020202020204" pitchFamily="34" charset="0"/>
                <a:cs typeface="Arial" panose="020B0604020202020204" pitchFamily="34" charset="0"/>
              </a:rPr>
              <a:t>	: Muhamad Abas SH.</a:t>
            </a:r>
            <a:r>
              <a:rPr lang="en-US" altLang="x-none" sz="2000" dirty="0">
                <a:latin typeface="Arial" panose="020B0604020202020204" pitchFamily="34" charset="0"/>
                <a:cs typeface="Arial" panose="020B0604020202020204" pitchFamily="34" charset="0"/>
              </a:rPr>
              <a:t>,</a:t>
            </a:r>
            <a:r>
              <a:rPr sz="2000" dirty="0">
                <a:latin typeface="Arial" panose="020B0604020202020204" pitchFamily="34" charset="0"/>
                <a:cs typeface="Arial" panose="020B0604020202020204" pitchFamily="34" charset="0"/>
              </a:rPr>
              <a:t> MH</a:t>
            </a:r>
            <a:r>
              <a:rPr lang="en-US" altLang="x-none" sz="2000" dirty="0">
                <a:latin typeface="Arial" panose="020B0604020202020204" pitchFamily="34" charset="0"/>
                <a:cs typeface="Arial" panose="020B0604020202020204" pitchFamily="34" charset="0"/>
              </a:rPr>
              <a:t>. HP: 085318977135</a:t>
            </a:r>
            <a:r>
              <a:rPr sz="2000" dirty="0">
                <a:latin typeface="Arial" panose="020B0604020202020204" pitchFamily="34" charset="0"/>
                <a:cs typeface="Arial" panose="020B0604020202020204" pitchFamily="34" charset="0"/>
              </a:rPr>
              <a:t>	</a:t>
            </a:r>
            <a:endParaRPr lang="en-US" altLang="x-none" sz="2000" dirty="0">
              <a:latin typeface="Arial" panose="020B0604020202020204" pitchFamily="34" charset="0"/>
              <a:cs typeface="Arial" panose="020B0604020202020204" pitchFamily="34" charset="0"/>
            </a:endParaRPr>
          </a:p>
          <a:p>
            <a:pPr marL="609600" indent="-609600" algn="just" eaLnBrk="1" hangingPunct="1">
              <a:lnSpc>
                <a:spcPct val="80000"/>
              </a:lnSpc>
              <a:spcBef>
                <a:spcPct val="20000"/>
              </a:spcBef>
            </a:pPr>
            <a:r>
              <a:rPr lang="en-US" altLang="x-none" sz="2000" dirty="0">
                <a:latin typeface="Arial" panose="020B0604020202020204" pitchFamily="34" charset="0"/>
                <a:cs typeface="Arial" panose="020B0604020202020204" pitchFamily="34" charset="0"/>
              </a:rPr>
              <a:t>Email: </a:t>
            </a:r>
            <a:r>
              <a:rPr lang="en-US" altLang="x-none" sz="2000" dirty="0">
                <a:latin typeface="Arial" panose="020B0604020202020204" pitchFamily="34" charset="0"/>
                <a:cs typeface="Arial" panose="020B0604020202020204" pitchFamily="34" charset="0"/>
                <a:hlinkClick r:id="rId2"/>
              </a:rPr>
              <a:t>Muhamad.abas@ubpkarawang.ac.id</a:t>
            </a:r>
            <a:r>
              <a:rPr lang="en-US" altLang="x-none" sz="2000" dirty="0">
                <a:latin typeface="Arial" panose="020B0604020202020204" pitchFamily="34" charset="0"/>
                <a:cs typeface="Arial" panose="020B0604020202020204" pitchFamily="34" charset="0"/>
              </a:rPr>
              <a:t> / </a:t>
            </a:r>
            <a:r>
              <a:rPr lang="en-US" altLang="x-none" sz="2000" dirty="0">
                <a:latin typeface="Arial" panose="020B0604020202020204" pitchFamily="34" charset="0"/>
                <a:cs typeface="Arial" panose="020B0604020202020204" pitchFamily="34" charset="0"/>
                <a:hlinkClick r:id="rId3"/>
              </a:rPr>
              <a:t>abbas2107022@gmail.com</a:t>
            </a:r>
            <a:endParaRPr lang="en-US" altLang="x-none" sz="2000" dirty="0">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charRg st="74" end="119"/>
                                            </p:txEl>
                                          </p:spTgt>
                                        </p:tgtEl>
                                        <p:attrNameLst>
                                          <p:attrName>style.visibility</p:attrName>
                                        </p:attrNameLst>
                                      </p:cBhvr>
                                      <p:to>
                                        <p:strVal val="visible"/>
                                      </p:to>
                                    </p:set>
                                    <p:animEffect transition="in" filter="box(in)">
                                      <p:cBhvr>
                                        <p:cTn id="7" dur="500"/>
                                        <p:tgtEl>
                                          <p:spTgt spid="6">
                                            <p:txEl>
                                              <p:charRg st="74" end="119"/>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charRg st="2" end="29"/>
                                            </p:txEl>
                                          </p:spTgt>
                                        </p:tgtEl>
                                        <p:attrNameLst>
                                          <p:attrName>style.visibility</p:attrName>
                                        </p:attrNameLst>
                                      </p:cBhvr>
                                      <p:to>
                                        <p:strVal val="visible"/>
                                      </p:to>
                                    </p:set>
                                    <p:animEffect transition="in" filter="box(in)">
                                      <p:cBhvr>
                                        <p:cTn id="12" dur="500"/>
                                        <p:tgtEl>
                                          <p:spTgt spid="6">
                                            <p:txEl>
                                              <p:charRg st="2" end="2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charRg st="29" end="59"/>
                                            </p:txEl>
                                          </p:spTgt>
                                        </p:tgtEl>
                                        <p:attrNameLst>
                                          <p:attrName>style.visibility</p:attrName>
                                        </p:attrNameLst>
                                      </p:cBhvr>
                                      <p:to>
                                        <p:strVal val="visible"/>
                                      </p:to>
                                    </p:set>
                                    <p:animEffect transition="in" filter="box(in)">
                                      <p:cBhvr>
                                        <p:cTn id="17" dur="500"/>
                                        <p:tgtEl>
                                          <p:spTgt spid="6">
                                            <p:txEl>
                                              <p:charRg st="29" end="5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charRg st="59" end="68"/>
                                            </p:txEl>
                                          </p:spTgt>
                                        </p:tgtEl>
                                        <p:attrNameLst>
                                          <p:attrName>style.visibility</p:attrName>
                                        </p:attrNameLst>
                                      </p:cBhvr>
                                      <p:to>
                                        <p:strVal val="visible"/>
                                      </p:to>
                                    </p:set>
                                    <p:animEffect transition="in" filter="box(in)">
                                      <p:cBhvr>
                                        <p:cTn id="22" dur="500"/>
                                        <p:tgtEl>
                                          <p:spTgt spid="6">
                                            <p:txEl>
                                              <p:charRg st="59" end="6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charRg st="68" end="73"/>
                                            </p:txEl>
                                          </p:spTgt>
                                        </p:tgtEl>
                                        <p:attrNameLst>
                                          <p:attrName>style.visibility</p:attrName>
                                        </p:attrNameLst>
                                      </p:cBhvr>
                                      <p:to>
                                        <p:strVal val="visible"/>
                                      </p:to>
                                    </p:set>
                                    <p:animEffect transition="in" filter="box(in)">
                                      <p:cBhvr>
                                        <p:cTn id="27" dur="500"/>
                                        <p:tgtEl>
                                          <p:spTgt spid="6">
                                            <p:txEl>
                                              <p:charRg st="68" end="7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charRg st="119" end="182"/>
                                            </p:txEl>
                                          </p:spTgt>
                                        </p:tgtEl>
                                        <p:attrNameLst>
                                          <p:attrName>style.visibility</p:attrName>
                                        </p:attrNameLst>
                                      </p:cBhvr>
                                      <p:to>
                                        <p:strVal val="visible"/>
                                      </p:to>
                                    </p:set>
                                    <p:animEffect transition="in" filter="box(in)">
                                      <p:cBhvr>
                                        <p:cTn id="32" dur="500"/>
                                        <p:tgtEl>
                                          <p:spTgt spid="6">
                                            <p:txEl>
                                              <p:charRg st="119" end="18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1267" name="Rectangle 4"/>
          <p:cNvSpPr/>
          <p:nvPr/>
        </p:nvSpPr>
        <p:spPr>
          <a:xfrm>
            <a:off x="755650" y="179388"/>
            <a:ext cx="7704138" cy="5264150"/>
          </a:xfrm>
          <a:prstGeom prst="rect">
            <a:avLst/>
          </a:prstGeom>
          <a:noFill/>
          <a:ln w="9525">
            <a:noFill/>
          </a:ln>
        </p:spPr>
        <p:txBody>
          <a:bodyPr>
            <a:spAutoFit/>
          </a:bodyPr>
          <a:p>
            <a:pPr algn="just"/>
            <a:r>
              <a:rPr lang="en-US" altLang="x-none" sz="2800" dirty="0">
                <a:latin typeface="Arial" panose="020B0604020202020204" pitchFamily="34" charset="0"/>
                <a:cs typeface="Times New Roman" panose="02020603050405020304" pitchFamily="18" charset="0"/>
              </a:rPr>
              <a:t>	Di Indonesia, hanya terdapat beberapa daerah yg susunan masyarakatnya berdasar kan pertalian genealogis belaka, yaitu orang Gayo di Aceh dan orang-orang Pubian di Lampung. </a:t>
            </a:r>
            <a:endParaRPr lang="en-US" altLang="x-none" sz="2800" dirty="0">
              <a:latin typeface="Arial" panose="020B0604020202020204" pitchFamily="34" charset="0"/>
              <a:cs typeface="Times New Roman" panose="02020603050405020304" pitchFamily="18" charset="0"/>
            </a:endParaRPr>
          </a:p>
          <a:p>
            <a:pPr algn="just"/>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Tapi lama-kelamaan orang 	Pubian dan Gayo ini dipengaruhi oleh ikatan teritorial.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Jadi pada umumnya masyarakat atau persekutuan hukum genealogis murni tidak ada lagi.</a:t>
            </a:r>
            <a:endParaRPr lang="en-US" altLang="x-none" sz="2800" dirty="0">
              <a:latin typeface="Arial" panose="020B0604020202020204" pitchFamily="34"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2291" name="Rectangle 1"/>
          <p:cNvSpPr/>
          <p:nvPr/>
        </p:nvSpPr>
        <p:spPr>
          <a:xfrm>
            <a:off x="684213" y="115888"/>
            <a:ext cx="7775575" cy="6556375"/>
          </a:xfrm>
          <a:prstGeom prst="rect">
            <a:avLst/>
          </a:prstGeom>
          <a:noFill/>
          <a:ln w="9525">
            <a:noFill/>
          </a:ln>
        </p:spPr>
        <p:txBody>
          <a:bodyPr>
            <a:spAutoFit/>
          </a:bodyPr>
          <a:p>
            <a:pPr algn="just"/>
            <a:r>
              <a:rPr lang="en-US" altLang="x-none" sz="2800" dirty="0">
                <a:solidFill>
                  <a:schemeClr val="tx2"/>
                </a:solidFill>
                <a:latin typeface="Arial" panose="020B0604020202020204" pitchFamily="34" charset="0"/>
                <a:cs typeface="Times New Roman" panose="02020603050405020304" pitchFamily="18" charset="0"/>
              </a:rPr>
              <a:t>b. Persekutuan hukum territorial </a:t>
            </a:r>
            <a:r>
              <a:rPr lang="en-US" altLang="x-none" sz="2800" dirty="0">
                <a:latin typeface="Arial" panose="020B0604020202020204" pitchFamily="34" charset="0"/>
                <a:cs typeface="Times New Roman" panose="02020603050405020304" pitchFamily="18" charset="0"/>
              </a:rPr>
              <a:t>Adalah kelompok dimana anggota-anggotanya merasa terikat satu dengan yang lainnya karena merasa dilahirkan dan menjalani kehidupan bersama di tempat yang sama.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Persekutuan hukum ini dibagi menjadi 3 bagian, yakni:</a:t>
            </a:r>
            <a:endParaRPr lang="en-US" altLang="x-none" sz="2800" dirty="0">
              <a:latin typeface="Arial" panose="020B0604020202020204" pitchFamily="34" charset="0"/>
              <a:cs typeface="Times New Roman" panose="02020603050405020304" pitchFamily="18" charset="0"/>
            </a:endParaRPr>
          </a:p>
          <a:p>
            <a:pPr algn="just"/>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t>
            </a:r>
            <a:r>
              <a:rPr lang="en-US" altLang="x-none" sz="2800" dirty="0">
                <a:solidFill>
                  <a:srgbClr val="FF0000"/>
                </a:solidFill>
                <a:latin typeface="Arial" panose="020B0604020202020204" pitchFamily="34" charset="0"/>
                <a:cs typeface="Times New Roman" panose="02020603050405020304" pitchFamily="18" charset="0"/>
              </a:rPr>
              <a:t>1. Persekutuan Desa</a:t>
            </a:r>
            <a:r>
              <a:rPr lang="en-US" altLang="x-none" sz="2800" dirty="0">
                <a:latin typeface="Arial" panose="020B0604020202020204" pitchFamily="34" charset="0"/>
                <a:cs typeface="Times New Roman" panose="02020603050405020304" pitchFamily="18" charset="0"/>
              </a:rPr>
              <a:t>. Yakni dimana segolongan orang terikat pada suatu 	tempat kediaman yang meliputi perkampungan-perkampungan agak jauh 	dari pusat kediaman tadi, dan dimana pemimpin atau pejabat-pejabat 	pimpinan pergaulan hidup itu tinggal.</a:t>
            </a:r>
            <a:endParaRPr lang="en-US" altLang="x-none" sz="2800" dirty="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3315" name="Rectangle 1"/>
          <p:cNvSpPr/>
          <p:nvPr/>
        </p:nvSpPr>
        <p:spPr>
          <a:xfrm>
            <a:off x="684213" y="115888"/>
            <a:ext cx="7775575" cy="5264150"/>
          </a:xfrm>
          <a:prstGeom prst="rect">
            <a:avLst/>
          </a:prstGeom>
          <a:noFill/>
          <a:ln w="9525">
            <a:noFill/>
          </a:ln>
        </p:spPr>
        <p:txBody>
          <a:bodyPr>
            <a:spAutoFit/>
          </a:bodyPr>
          <a:p>
            <a:pPr algn="just"/>
            <a:r>
              <a:rPr lang="en-US" altLang="x-none" sz="2800" dirty="0">
                <a:latin typeface="Arial" panose="020B0604020202020204" pitchFamily="34" charset="0"/>
              </a:rPr>
              <a:t>	</a:t>
            </a:r>
            <a:r>
              <a:rPr lang="en-US" altLang="x-none" sz="2800" dirty="0">
                <a:solidFill>
                  <a:srgbClr val="FF0000"/>
                </a:solidFill>
                <a:latin typeface="Arial" panose="020B0604020202020204" pitchFamily="34" charset="0"/>
              </a:rPr>
              <a:t>2. Persekutuan Daerah. </a:t>
            </a:r>
            <a:endParaRPr lang="en-US" altLang="x-none" sz="2800" dirty="0">
              <a:solidFill>
                <a:srgbClr val="FF0000"/>
              </a:solidFill>
              <a:latin typeface="Arial" panose="020B0604020202020204" pitchFamily="34" charset="0"/>
            </a:endParaRPr>
          </a:p>
          <a:p>
            <a:pPr algn="just"/>
            <a:r>
              <a:rPr lang="en-US" altLang="x-none" sz="2800" dirty="0">
                <a:solidFill>
                  <a:srgbClr val="FF0000"/>
                </a:solidFill>
                <a:latin typeface="Arial" panose="020B0604020202020204" pitchFamily="34" charset="0"/>
              </a:rPr>
              <a:t>	</a:t>
            </a:r>
            <a:r>
              <a:rPr lang="en-US" altLang="x-none" sz="2800" dirty="0">
                <a:latin typeface="Arial" panose="020B0604020202020204" pitchFamily="34" charset="0"/>
              </a:rPr>
              <a:t>Yakni kesatuan dari beberapa tempat kediaman 	yang masing - masing tempat kediaman itu mempunya pimpinan- pimpinannya sendiri yang sejenis dan sederajat</a:t>
            </a:r>
            <a:endParaRPr lang="en-US" altLang="x-none" sz="2800" dirty="0">
              <a:latin typeface="Arial" panose="020B0604020202020204" pitchFamily="34" charset="0"/>
            </a:endParaRPr>
          </a:p>
          <a:p>
            <a:pPr algn="just"/>
            <a:endParaRPr lang="en-US" altLang="x-none" sz="2800" dirty="0">
              <a:latin typeface="Arial" panose="020B0604020202020204" pitchFamily="34" charset="0"/>
            </a:endParaRPr>
          </a:p>
          <a:p>
            <a:pPr algn="just"/>
            <a:r>
              <a:rPr lang="en-US" altLang="x-none" sz="2800" dirty="0">
                <a:latin typeface="Arial" panose="020B0604020202020204" pitchFamily="34" charset="0"/>
              </a:rPr>
              <a:t>	Tapi tempat kediaman 	itu merupakan bagian dari satu kesatuan yang meliputi bagian-bagian 	tadi di mana kesatuan yang lebih besar mempunyai hak ulayat, terhadap 	tanah yang belum dibuka yang terletak antara tanah-tanah kediaman itu tadi.</a:t>
            </a:r>
            <a:endParaRPr lang="en-US" altLang="x-none" sz="2800" dirty="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4339" name="Rectangle 1"/>
          <p:cNvSpPr/>
          <p:nvPr/>
        </p:nvSpPr>
        <p:spPr>
          <a:xfrm>
            <a:off x="611188" y="188913"/>
            <a:ext cx="7777162" cy="6124575"/>
          </a:xfrm>
          <a:prstGeom prst="rect">
            <a:avLst/>
          </a:prstGeom>
          <a:noFill/>
          <a:ln w="9525">
            <a:noFill/>
          </a:ln>
        </p:spPr>
        <p:txBody>
          <a:bodyPr>
            <a:spAutoFit/>
          </a:bodyPr>
          <a:p>
            <a:pPr algn="just"/>
            <a:r>
              <a:rPr lang="en-US" altLang="x-none" sz="2800" dirty="0">
                <a:latin typeface="Arial" panose="020B0604020202020204" pitchFamily="34" charset="0"/>
                <a:cs typeface="Times New Roman" panose="02020603050405020304" pitchFamily="18" charset="0"/>
              </a:rPr>
              <a:t>	Contoh: Kuria di Tapanuli, yang merupakan kesatuan dari bagian-	bagiannya yang disebut Huta dan tiap Huta mempunyai pimpinannya sendiri.</a:t>
            </a:r>
            <a:endParaRPr lang="en-US" altLang="x-none" sz="2800" dirty="0">
              <a:latin typeface="Arial" panose="020B0604020202020204" pitchFamily="34" charset="0"/>
              <a:cs typeface="Times New Roman" panose="02020603050405020304" pitchFamily="18" charset="0"/>
            </a:endParaRPr>
          </a:p>
          <a:p>
            <a:pPr algn="just"/>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t>
            </a:r>
            <a:r>
              <a:rPr lang="en-US" altLang="x-none" sz="2800" dirty="0">
                <a:solidFill>
                  <a:srgbClr val="FF0000"/>
                </a:solidFill>
                <a:latin typeface="Arial" panose="020B0604020202020204" pitchFamily="34" charset="0"/>
                <a:cs typeface="Times New Roman" panose="02020603050405020304" pitchFamily="18" charset="0"/>
              </a:rPr>
              <a:t>3. Perserikatan desa-desa. </a:t>
            </a:r>
            <a:endParaRPr lang="en-US" altLang="x-none" sz="2800" dirty="0">
              <a:solidFill>
                <a:srgbClr val="FF0000"/>
              </a:solidFill>
              <a:latin typeface="Arial" panose="020B0604020202020204" pitchFamily="34" charset="0"/>
              <a:cs typeface="Times New Roman" panose="02020603050405020304" pitchFamily="18" charset="0"/>
            </a:endParaRPr>
          </a:p>
          <a:p>
            <a:pPr algn="just"/>
            <a:r>
              <a:rPr lang="en-US" altLang="x-none" sz="2800" dirty="0">
                <a:solidFill>
                  <a:srgbClr val="FF0000"/>
                </a:solidFill>
                <a:latin typeface="Arial" panose="020B0604020202020204" pitchFamily="34" charset="0"/>
                <a:cs typeface="Times New Roman" panose="02020603050405020304" pitchFamily="18" charset="0"/>
              </a:rPr>
              <a:t>	</a:t>
            </a:r>
            <a:r>
              <a:rPr lang="en-US" altLang="x-none" sz="2800" dirty="0">
                <a:latin typeface="Arial" panose="020B0604020202020204" pitchFamily="34" charset="0"/>
                <a:cs typeface="Times New Roman" panose="02020603050405020304" pitchFamily="18" charset="0"/>
              </a:rPr>
              <a:t>Yakni gabungan - gabungan dari persekutuan desa, di mana mereka melakukan pemufakatan untuk melakukan kerjasama demi kepentingan bersama;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untuk melakukan keperluan bersama diadakan suatu badan pengurus yang terdiri dari pengurus -	pengurus persekutuan desa.</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Contoh: Subak di Bali</a:t>
            </a:r>
            <a:endParaRPr lang="en-US" altLang="x-none" sz="2800" dirty="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5363" name="Rectangle 2"/>
          <p:cNvSpPr/>
          <p:nvPr/>
        </p:nvSpPr>
        <p:spPr>
          <a:xfrm>
            <a:off x="755650" y="404813"/>
            <a:ext cx="7704138" cy="4400550"/>
          </a:xfrm>
          <a:prstGeom prst="rect">
            <a:avLst/>
          </a:prstGeom>
          <a:noFill/>
          <a:ln w="9525">
            <a:noFill/>
          </a:ln>
        </p:spPr>
        <p:txBody>
          <a:bodyPr>
            <a:spAutoFit/>
          </a:bodyPr>
          <a:p>
            <a:pPr algn="just"/>
            <a:r>
              <a:rPr lang="en-US" altLang="x-none" sz="2800" dirty="0">
                <a:solidFill>
                  <a:schemeClr val="tx2"/>
                </a:solidFill>
                <a:latin typeface="Arial" panose="020B0604020202020204" pitchFamily="34" charset="0"/>
                <a:cs typeface="Times New Roman" panose="02020603050405020304" pitchFamily="18" charset="0"/>
              </a:rPr>
              <a:t>c. Persekutuan hukum genealogis – territorial 	</a:t>
            </a:r>
            <a:r>
              <a:rPr lang="en-US" altLang="x-none" sz="2800" dirty="0">
                <a:solidFill>
                  <a:schemeClr val="tx2"/>
                </a:solidFill>
                <a:latin typeface="Arial" panose="020B0604020202020204" pitchFamily="34" charset="0"/>
                <a:cs typeface="Times New Roman" panose="02020603050405020304" pitchFamily="18" charset="0"/>
                <a:sym typeface="Wingdings" panose="05000000000000000000" pitchFamily="2" charset="2"/>
              </a:rPr>
              <a:t> </a:t>
            </a:r>
            <a:r>
              <a:rPr lang="en-US" altLang="x-none" sz="2800" dirty="0">
                <a:latin typeface="Arial" panose="020B0604020202020204" pitchFamily="34" charset="0"/>
                <a:cs typeface="Times New Roman" panose="02020603050405020304" pitchFamily="18" charset="0"/>
              </a:rPr>
              <a:t>Adalah persekutuan hukum di mana baik faktor geneologis maupun teritorial menjadi dasar pengikat antara anggota-anggota kelompok.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Dalam persekutuan ini, golongan yang satu keturunan, yang bertempat tinggal, dalam persekutuan hukum itu terputus pertalian hukumnya dengan teman-temannya seketurunan di tempat lain.</a:t>
            </a:r>
            <a:endParaRPr lang="en-US" altLang="x-none" sz="2800" dirty="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3" name="Rectangle 2"/>
          <p:cNvSpPr>
            <a:spLocks noChangeArrowheads="1"/>
          </p:cNvSpPr>
          <p:nvPr/>
        </p:nvSpPr>
        <p:spPr bwMode="auto">
          <a:xfrm>
            <a:off x="611188" y="188913"/>
            <a:ext cx="78486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Persekutuan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hukum</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susunan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bersifat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persatuan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antara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keturunan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teritorial</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dapat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dibedakan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antara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lain:</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514350" marR="0" lvl="0" indent="-514350" algn="just" defTabSz="914400" rtl="0" eaLnBrk="0" fontAlgn="base" latinLnBrk="0" hangingPunct="0">
              <a:lnSpc>
                <a:spcPct val="100000"/>
              </a:lnSpc>
              <a:spcBef>
                <a:spcPct val="0"/>
              </a:spcBef>
              <a:spcAft>
                <a:spcPct val="0"/>
              </a:spcAft>
              <a:buClrTx/>
              <a:buSzTx/>
              <a:buFontTx/>
              <a:buAutoNum type="arabicPeriod"/>
              <a:defRPr/>
            </a:pP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Seperti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terdapat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di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Pulau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Enggano</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Buru,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Seram</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di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mana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daerah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hanya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didiami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oleh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clan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saja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clan yang lain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tidak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didaerah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itu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Daerah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di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sekitarnya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pun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hanya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didiami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oleh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clan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saja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7411" name="Rectangle 2"/>
          <p:cNvSpPr/>
          <p:nvPr/>
        </p:nvSpPr>
        <p:spPr>
          <a:xfrm>
            <a:off x="611188" y="188913"/>
            <a:ext cx="7848600" cy="5262562"/>
          </a:xfrm>
          <a:prstGeom prst="rect">
            <a:avLst/>
          </a:prstGeom>
          <a:noFill/>
          <a:ln w="9525">
            <a:noFill/>
          </a:ln>
        </p:spPr>
        <p:txBody>
          <a:bodyPr>
            <a:spAutoFit/>
          </a:bodyPr>
          <a:p>
            <a:pPr marL="514350" indent="-514350" algn="just">
              <a:buFont typeface="Calibri" panose="020F0502020204030204" pitchFamily="34" charset="0"/>
              <a:buAutoNum type="arabicPeriod" startAt="2"/>
            </a:pPr>
            <a:r>
              <a:rPr lang="en-US" altLang="x-none" sz="2800" dirty="0">
                <a:latin typeface="Arial" panose="020B0604020202020204" pitchFamily="34" charset="0"/>
                <a:cs typeface="Times New Roman" panose="02020603050405020304" pitchFamily="18" charset="0"/>
              </a:rPr>
              <a:t>Seperti Huta di Tapanuli di mana huta itu  pada mulanya hanya didirikan oleh satu clan saja. Kemudian ada marga lain datang ke wilayah tersebut dan menjadi anggota huta. tetapi sebagai penguasa tanah tetaplah marga yang mendirikan huta itu. Antara marga yang datang dan marga pertama ada hubungan perkawinan yang erat.</a:t>
            </a:r>
            <a:endParaRPr lang="en-US" altLang="x-none" sz="2800" dirty="0">
              <a:latin typeface="Arial" panose="020B0604020202020204" pitchFamily="34" charset="0"/>
              <a:cs typeface="Times New Roman" panose="02020603050405020304" pitchFamily="18" charset="0"/>
            </a:endParaRPr>
          </a:p>
          <a:p>
            <a:pPr marL="514350" indent="-514350" algn="just">
              <a:buFont typeface="Calibri" panose="020F0502020204030204" pitchFamily="34" charset="0"/>
              <a:buAutoNum type="arabicPeriod" startAt="2"/>
            </a:pPr>
            <a:endParaRPr lang="en-US" altLang="x-none" sz="2800" dirty="0">
              <a:latin typeface="Arial" panose="020B0604020202020204" pitchFamily="34" charset="0"/>
              <a:cs typeface="Times New Roman" panose="02020603050405020304" pitchFamily="18" charset="0"/>
            </a:endParaRPr>
          </a:p>
          <a:p>
            <a:pPr marL="514350" indent="-514350" algn="just">
              <a:buFont typeface="Calibri" panose="020F0502020204030204" pitchFamily="34" charset="0"/>
              <a:buAutoNum type="arabicPeriod" startAt="2"/>
            </a:pPr>
            <a:r>
              <a:rPr lang="en-US" altLang="x-none" sz="2800" dirty="0">
                <a:latin typeface="Arial" panose="020B0604020202020204" pitchFamily="34" charset="0"/>
                <a:cs typeface="Times New Roman" panose="02020603050405020304" pitchFamily="18" charset="0"/>
              </a:rPr>
              <a:t>Seperti yang terdapat di Sumba Timur dan Sumba Tengah, di mana satu daerah mula-mula hanya didiami oleh satu clan. </a:t>
            </a:r>
            <a:endParaRPr lang="en-US" altLang="x-none" sz="2800" dirty="0">
              <a:latin typeface="Arial" panose="020B0604020202020204" pitchFamily="34"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3" name="Rectangle 2"/>
          <p:cNvSpPr>
            <a:spLocks noChangeArrowheads="1"/>
          </p:cNvSpPr>
          <p:nvPr/>
        </p:nvSpPr>
        <p:spPr bwMode="auto">
          <a:xfrm>
            <a:off x="611188" y="188913"/>
            <a:ext cx="78486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Kemudian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datang</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clan lain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menguasai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daerah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itu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kedua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clan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tersebut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berdamai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bersama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sama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menjadi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anggota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persekutuan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Kekuasaan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pemerintahan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dikuasai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oleh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clan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datang</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sedang</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tanah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dikuasai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oleh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clan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asli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4"/>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4"/>
              <a:defRPr/>
            </a:pP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Seperti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di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Minangkabau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di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mana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dalam</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suatu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daerah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yaitu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Nagari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golongan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menumpang</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golongan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berkuasa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tidak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perbedaan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Semua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golongan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bertempat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tinggal</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dalam</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suatu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Nagari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mempunyai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kedudukan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sama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sama-sama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menjadi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anggota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persekutuan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9459" name="Rectangle 2"/>
          <p:cNvSpPr/>
          <p:nvPr/>
        </p:nvSpPr>
        <p:spPr>
          <a:xfrm>
            <a:off x="755650" y="115888"/>
            <a:ext cx="7632700" cy="5694362"/>
          </a:xfrm>
          <a:prstGeom prst="rect">
            <a:avLst/>
          </a:prstGeom>
          <a:noFill/>
          <a:ln w="9525">
            <a:noFill/>
          </a:ln>
        </p:spPr>
        <p:txBody>
          <a:bodyPr>
            <a:spAutoFit/>
          </a:bodyPr>
          <a:p>
            <a:pPr algn="just"/>
            <a:r>
              <a:rPr lang="en-US" altLang="x-none" sz="2800" dirty="0">
                <a:latin typeface="Arial" panose="020B0604020202020204" pitchFamily="34" charset="0"/>
                <a:cs typeface="Times New Roman" panose="02020603050405020304" pitchFamily="18" charset="0"/>
              </a:rPr>
              <a:t>	5. Seperti yang terdapat di Rejang, di 	mana dalam suatu dusun ditempati 	beberapa clan. Clan yang satu dengan 	clan yang lain tidak ada 	hubungan 	famili. Seluruh daerah menjadi daerah 	bersama yang tidak 	dibagi-bagi.</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Pada kelima bentuk persekutuan tadi, cara menarik jenis keturunannya ada perbedaan yang berarti sifat genealogisnya berbeda-beda, misalnya 	Minangkabau – genealogisnya adalah Matrilineal, sedang di daerah lain Patrilineal.</a:t>
            </a:r>
            <a:endParaRPr lang="en-US" altLang="x-none" sz="2800" dirty="0">
              <a:latin typeface="Arial" panose="020B0604020202020204" pitchFamily="34" charset="0"/>
              <a:ea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4"/>
          <p:cNvSpPr/>
          <p:nvPr/>
        </p:nvSpPr>
        <p:spPr>
          <a:xfrm>
            <a:off x="2395538" y="1500188"/>
            <a:ext cx="4248150" cy="1016000"/>
          </a:xfrm>
          <a:prstGeom prst="rect">
            <a:avLst/>
          </a:prstGeom>
          <a:noFill/>
          <a:ln w="9525">
            <a:noFill/>
          </a:ln>
        </p:spPr>
        <p:txBody>
          <a:bodyPr wrap="none">
            <a:spAutoFit/>
          </a:bodyPr>
          <a:p>
            <a:pPr eaLnBrk="1" hangingPunct="1"/>
            <a:r>
              <a:rPr sz="6000" dirty="0">
                <a:latin typeface="Harlow Solid Italic" panose="04030604020F02020D02" pitchFamily="82" charset="0"/>
                <a:cs typeface="Arial" panose="020B0604020202020204" pitchFamily="34" charset="0"/>
              </a:rPr>
              <a:t>Terima kasih</a:t>
            </a:r>
            <a:endParaRPr sz="6000" dirty="0">
              <a:latin typeface="Harlow Solid Italic" panose="04030604020F02020D02" pitchFamily="82" charset="0"/>
            </a:endParaRPr>
          </a:p>
        </p:txBody>
      </p:sp>
      <p:sp>
        <p:nvSpPr>
          <p:cNvPr id="20483"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Slide Number Placeholder 2"/>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3075" name="Rectangle 1"/>
          <p:cNvSpPr/>
          <p:nvPr/>
        </p:nvSpPr>
        <p:spPr>
          <a:xfrm>
            <a:off x="611188" y="44450"/>
            <a:ext cx="7848600" cy="6124575"/>
          </a:xfrm>
          <a:prstGeom prst="rect">
            <a:avLst/>
          </a:prstGeom>
          <a:noFill/>
          <a:ln w="9525">
            <a:noFill/>
          </a:ln>
        </p:spPr>
        <p:txBody>
          <a:bodyPr>
            <a:spAutoFit/>
          </a:bodyPr>
          <a:p>
            <a:pPr algn="ctr"/>
            <a:r>
              <a:rPr lang="en-US" altLang="x-none" sz="2800" b="1" dirty="0">
                <a:latin typeface="Arial" panose="020B0604020202020204" pitchFamily="34" charset="0"/>
                <a:cs typeface="Times New Roman" panose="02020603050405020304" pitchFamily="18" charset="0"/>
              </a:rPr>
              <a:t>PERSEKUTUAN HUKUM</a:t>
            </a:r>
            <a:endParaRPr lang="en-US" altLang="x-none" sz="2800" b="1" dirty="0">
              <a:latin typeface="Arial" panose="020B0604020202020204" pitchFamily="34" charset="0"/>
              <a:cs typeface="Times New Roman" panose="02020603050405020304" pitchFamily="18" charset="0"/>
            </a:endParaRPr>
          </a:p>
          <a:p>
            <a:pPr algn="just"/>
            <a:br>
              <a:rPr lang="en-US" altLang="x-none" sz="2800" dirty="0">
                <a:latin typeface="Arial" panose="020B0604020202020204" pitchFamily="34" charset="0"/>
                <a:cs typeface="Times New Roman" panose="02020603050405020304" pitchFamily="18" charset="0"/>
              </a:rPr>
            </a:br>
            <a:r>
              <a:rPr lang="en-US" altLang="x-none" sz="2800" dirty="0">
                <a:latin typeface="Arial" panose="020B0604020202020204" pitchFamily="34" charset="0"/>
                <a:cs typeface="Times New Roman" panose="02020603050405020304" pitchFamily="18" charset="0"/>
              </a:rPr>
              <a:t>	</a:t>
            </a:r>
            <a:r>
              <a:rPr lang="en-US" altLang="x-none" sz="2800" dirty="0">
                <a:latin typeface="Arial" panose="020B0604020202020204" pitchFamily="34" charset="0"/>
                <a:cs typeface="Times New Roman" panose="02020603050405020304" pitchFamily="18" charset="0"/>
                <a:sym typeface="Wingdings" panose="05000000000000000000" pitchFamily="2" charset="2"/>
              </a:rPr>
              <a:t></a:t>
            </a:r>
            <a:r>
              <a:rPr lang="en-US" altLang="x-none" sz="2800" dirty="0">
                <a:latin typeface="Arial" panose="020B0604020202020204" pitchFamily="34" charset="0"/>
                <a:cs typeface="Times New Roman" panose="02020603050405020304" pitchFamily="18" charset="0"/>
              </a:rPr>
              <a:t> Sekelompok orang-2 yg terikat sebagai satu kesatuan dlm suatu susunan yg teratur yg bersifat abadi dan memiliki pimpinan serta kekayaan baik berwujud ataupun tdk berwujud dan mendiami atau hidup diatas suatu wilayah tertentu.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Dgn kata lain, persekuatuan hukum merupakan kesatuan-2 yg  mempunyai tata susunan yg teratur dan kekal.</a:t>
            </a:r>
            <a:endParaRPr lang="en-US" altLang="x-none" sz="2800" dirty="0">
              <a:latin typeface="Arial" panose="020B0604020202020204" pitchFamily="34" charset="0"/>
              <a:cs typeface="Times New Roman" panose="02020603050405020304" pitchFamily="18" charset="0"/>
            </a:endParaRPr>
          </a:p>
          <a:p>
            <a:pPr algn="just"/>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t>
            </a:r>
            <a:endParaRPr lang="en-US" altLang="x-none" sz="2800" dirty="0">
              <a:latin typeface="Arial" panose="020B0604020202020204" pitchFamily="34"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Slide Number Placeholder 2"/>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4099" name="Rectangle 1"/>
          <p:cNvSpPr/>
          <p:nvPr/>
        </p:nvSpPr>
        <p:spPr>
          <a:xfrm>
            <a:off x="611188" y="2268538"/>
            <a:ext cx="7921625" cy="4400550"/>
          </a:xfrm>
          <a:prstGeom prst="rect">
            <a:avLst/>
          </a:prstGeom>
          <a:noFill/>
          <a:ln w="9525">
            <a:noFill/>
          </a:ln>
        </p:spPr>
        <p:txBody>
          <a:bodyPr>
            <a:spAutoFit/>
          </a:bodyPr>
          <a:p>
            <a:pPr algn="just"/>
            <a:r>
              <a:rPr lang="en-US" altLang="x-none" sz="2800" dirty="0">
                <a:latin typeface="Arial" panose="020B0604020202020204" pitchFamily="34" charset="0"/>
                <a:cs typeface="Times New Roman" panose="02020603050405020304" pitchFamily="18" charset="0"/>
              </a:rPr>
              <a:t>	</a:t>
            </a:r>
            <a:r>
              <a:rPr lang="en-US" altLang="x-none" sz="2800" dirty="0">
                <a:solidFill>
                  <a:srgbClr val="0070C0"/>
                </a:solidFill>
                <a:latin typeface="Arial" panose="020B0604020202020204" pitchFamily="34" charset="0"/>
                <a:cs typeface="Times New Roman" panose="02020603050405020304" pitchFamily="18" charset="0"/>
              </a:rPr>
              <a:t>Menurut Soerojo: </a:t>
            </a:r>
            <a:endParaRPr lang="en-US" altLang="x-none" sz="2800" dirty="0">
              <a:solidFill>
                <a:srgbClr val="0070C0"/>
              </a:solidFill>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Persekutuan Hukum </a:t>
            </a:r>
            <a:r>
              <a:rPr lang="en-US" altLang="x-none" sz="2800" dirty="0">
                <a:latin typeface="Arial" panose="020B0604020202020204" pitchFamily="34" charset="0"/>
                <a:cs typeface="Times New Roman" panose="02020603050405020304" pitchFamily="18" charset="0"/>
                <a:sym typeface="Wingdings" panose="05000000000000000000" pitchFamily="2" charset="2"/>
              </a:rPr>
              <a:t></a:t>
            </a:r>
            <a:r>
              <a:rPr lang="en-US" altLang="x-none" sz="2800" dirty="0">
                <a:latin typeface="Arial" panose="020B0604020202020204" pitchFamily="34" charset="0"/>
                <a:cs typeface="Times New Roman" panose="02020603050405020304" pitchFamily="18" charset="0"/>
              </a:rPr>
              <a:t> kesatuan-kesatuan yang mempunyai tata susunan yang teratur dan kekal serta memiliki pengurus sendiri dan kekayaan sendiri, baik kekayaan maupun immateriil .</a:t>
            </a:r>
            <a:endParaRPr lang="en-US" altLang="x-none" sz="2800" dirty="0">
              <a:solidFill>
                <a:srgbClr val="0070C0"/>
              </a:solidFill>
              <a:latin typeface="Arial" panose="020B0604020202020204" pitchFamily="34" charset="0"/>
              <a:cs typeface="Times New Roman" panose="02020603050405020304" pitchFamily="18" charset="0"/>
            </a:endParaRPr>
          </a:p>
          <a:p>
            <a:pPr algn="just"/>
            <a:r>
              <a:rPr lang="en-US" altLang="x-none" sz="2800" dirty="0">
                <a:solidFill>
                  <a:srgbClr val="0070C0"/>
                </a:solidFill>
                <a:latin typeface="Arial" panose="020B0604020202020204" pitchFamily="34" charset="0"/>
                <a:cs typeface="Times New Roman" panose="02020603050405020304" pitchFamily="18" charset="0"/>
              </a:rPr>
              <a:t>	Menurut Ter Haar: </a:t>
            </a:r>
            <a:endParaRPr lang="en-US" altLang="x-none" sz="2800" dirty="0">
              <a:solidFill>
                <a:srgbClr val="0070C0"/>
              </a:solidFill>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Masyarakat Hukum </a:t>
            </a:r>
            <a:r>
              <a:rPr lang="en-US" altLang="x-none" sz="2800" dirty="0">
                <a:latin typeface="Arial" panose="020B0604020202020204" pitchFamily="34" charset="0"/>
                <a:cs typeface="Times New Roman" panose="02020603050405020304" pitchFamily="18" charset="0"/>
                <a:sym typeface="Wingdings" panose="05000000000000000000" pitchFamily="2" charset="2"/>
              </a:rPr>
              <a:t></a:t>
            </a:r>
            <a:r>
              <a:rPr lang="en-US" altLang="x-none" sz="2800" dirty="0">
                <a:latin typeface="Arial" panose="020B0604020202020204" pitchFamily="34" charset="0"/>
                <a:cs typeface="Times New Roman" panose="02020603050405020304" pitchFamily="18" charset="0"/>
              </a:rPr>
              <a:t> kelompok-kelompok masyarakat yang tetap dan teratur dengan mempunyai kekuasaan sendiri dan kekayaan sendiri baik berwujud maupun tidak berwujud. </a:t>
            </a:r>
            <a:endParaRPr lang="en-US" altLang="x-none" sz="2800" dirty="0">
              <a:latin typeface="Arial" panose="020B0604020202020204" pitchFamily="34" charset="0"/>
            </a:endParaRPr>
          </a:p>
        </p:txBody>
      </p:sp>
      <p:sp>
        <p:nvSpPr>
          <p:cNvPr id="4100" name="Rectangle 1"/>
          <p:cNvSpPr/>
          <p:nvPr/>
        </p:nvSpPr>
        <p:spPr>
          <a:xfrm>
            <a:off x="611188" y="106363"/>
            <a:ext cx="7921625" cy="2247900"/>
          </a:xfrm>
          <a:prstGeom prst="rect">
            <a:avLst/>
          </a:prstGeom>
          <a:noFill/>
          <a:ln w="9525">
            <a:noFill/>
          </a:ln>
        </p:spPr>
        <p:txBody>
          <a:bodyPr>
            <a:spAutoFit/>
          </a:bodyPr>
          <a:p>
            <a:pPr algn="just"/>
            <a:r>
              <a:rPr lang="en-US" altLang="x-none" sz="2800" dirty="0">
                <a:solidFill>
                  <a:srgbClr val="0070C0"/>
                </a:solidFill>
                <a:latin typeface="Arial" panose="020B0604020202020204" pitchFamily="34" charset="0"/>
              </a:rPr>
              <a:t>	Van Vollenhoven: </a:t>
            </a:r>
            <a:endParaRPr lang="en-US" altLang="x-none" sz="2800" dirty="0">
              <a:solidFill>
                <a:srgbClr val="0070C0"/>
              </a:solidFill>
              <a:latin typeface="Arial" panose="020B0604020202020204" pitchFamily="34" charset="0"/>
            </a:endParaRPr>
          </a:p>
          <a:p>
            <a:pPr algn="just"/>
            <a:r>
              <a:rPr lang="en-US" altLang="x-none" sz="2800" dirty="0">
                <a:latin typeface="Arial" panose="020B0604020202020204" pitchFamily="34" charset="0"/>
              </a:rPr>
              <a:t>Persekutuan Hukum </a:t>
            </a:r>
            <a:r>
              <a:rPr lang="en-US" altLang="x-none" sz="2800" dirty="0">
                <a:latin typeface="Arial" panose="020B0604020202020204" pitchFamily="34" charset="0"/>
                <a:sym typeface="Wingdings" panose="05000000000000000000" pitchFamily="2" charset="2"/>
              </a:rPr>
              <a:t> </a:t>
            </a:r>
            <a:r>
              <a:rPr lang="en-US" altLang="x-none" sz="2800" dirty="0">
                <a:latin typeface="Arial" panose="020B0604020202020204" pitchFamily="34" charset="0"/>
              </a:rPr>
              <a:t>kesatuan masyarakat yg hidup dgn diatur oleh suatu perangkat norma yg telah ditentukan bersama kesatuan masyarakat hukum adat yg bersangkutan.</a:t>
            </a:r>
            <a:endParaRPr lang="en-US" altLang="x-none" sz="28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5" name="Rectangle 1"/>
          <p:cNvSpPr>
            <a:spLocks noChangeArrowheads="1"/>
          </p:cNvSpPr>
          <p:nvPr/>
        </p:nvSpPr>
        <p:spPr bwMode="auto">
          <a:xfrm>
            <a:off x="611188" y="188913"/>
            <a:ext cx="78486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Contoh-contoh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persekutuan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hukum</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Famili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di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Minangkabau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disebut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persekutuan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hukum</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karena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Tata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susunan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tetap</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yaitu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terdiri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atas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beberapa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rumah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atau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jurai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selanjutnya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jurai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ini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terdiri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beberapa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nenek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dengan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anaknya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defRPr/>
            </a:pP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Pengurus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sendiri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yaitu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diketuai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oleh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seorang</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penghulu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andiko</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sedangkan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jurai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dikepalai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oleh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seorang</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tungganai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atau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mamak-kepula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waris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defRPr/>
            </a:pP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Harta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pusaka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sendiri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diurus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oleh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penghulu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andiko</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6147" name="Rectangle 4"/>
          <p:cNvSpPr/>
          <p:nvPr/>
        </p:nvSpPr>
        <p:spPr>
          <a:xfrm>
            <a:off x="755650" y="44450"/>
            <a:ext cx="7704138" cy="5694363"/>
          </a:xfrm>
          <a:prstGeom prst="rect">
            <a:avLst/>
          </a:prstGeom>
          <a:noFill/>
          <a:ln w="9525">
            <a:noFill/>
          </a:ln>
        </p:spPr>
        <p:txBody>
          <a:bodyPr>
            <a:spAutoFit/>
          </a:bodyPr>
          <a:p>
            <a:pPr algn="ctr">
              <a:buNone/>
            </a:pPr>
            <a:r>
              <a:rPr lang="en-US" altLang="x-none" sz="2800" b="1" dirty="0">
                <a:latin typeface="Arial" panose="020B0604020202020204" pitchFamily="34" charset="0"/>
                <a:cs typeface="Times New Roman" panose="02020603050405020304" pitchFamily="18" charset="0"/>
              </a:rPr>
              <a:t>STRUKTUR PERSEKUTUAN HUKUM</a:t>
            </a:r>
            <a:br>
              <a:rPr lang="en-US" altLang="x-none" sz="2800" dirty="0">
                <a:latin typeface="Arial" panose="020B0604020202020204" pitchFamily="34" charset="0"/>
                <a:cs typeface="Times New Roman" panose="02020603050405020304" pitchFamily="18" charset="0"/>
              </a:rPr>
            </a:br>
            <a:endParaRPr lang="en-US" altLang="x-none" sz="2800" dirty="0">
              <a:latin typeface="Arial" panose="020B0604020202020204" pitchFamily="34" charset="0"/>
              <a:cs typeface="Times New Roman" panose="02020603050405020304" pitchFamily="18" charset="0"/>
            </a:endParaRPr>
          </a:p>
          <a:p>
            <a:pPr algn="just">
              <a:buNone/>
            </a:pPr>
            <a:r>
              <a:rPr lang="en-US" altLang="x-none" sz="2800" dirty="0">
                <a:latin typeface="Arial" panose="020B0604020202020204" pitchFamily="34" charset="0"/>
                <a:cs typeface="Times New Roman" panose="02020603050405020304" pitchFamily="18" charset="0"/>
              </a:rPr>
              <a:t>	Menurut dasar tata susunannya, maka struktur hukum di Indonesia terbagi menjadi </a:t>
            </a:r>
            <a:r>
              <a:rPr lang="en-US" altLang="x-none" sz="2800" dirty="0">
                <a:solidFill>
                  <a:schemeClr val="tx2"/>
                </a:solidFill>
                <a:latin typeface="Arial" panose="020B0604020202020204" pitchFamily="34" charset="0"/>
                <a:cs typeface="Times New Roman" panose="02020603050405020304" pitchFamily="18" charset="0"/>
              </a:rPr>
              <a:t>3 golongan</a:t>
            </a:r>
            <a:r>
              <a:rPr lang="en-US" altLang="x-none" sz="2800" dirty="0">
                <a:latin typeface="Arial" panose="020B0604020202020204" pitchFamily="34" charset="0"/>
                <a:cs typeface="Times New Roman" panose="02020603050405020304" pitchFamily="18" charset="0"/>
              </a:rPr>
              <a:t>, yaitu:</a:t>
            </a:r>
            <a:endParaRPr lang="en-US" altLang="x-none" sz="2800" dirty="0">
              <a:latin typeface="Arial" panose="020B0604020202020204" pitchFamily="34" charset="0"/>
              <a:cs typeface="Times New Roman" panose="02020603050405020304" pitchFamily="18" charset="0"/>
            </a:endParaRPr>
          </a:p>
          <a:p>
            <a:pPr algn="just">
              <a:buNone/>
            </a:pPr>
            <a:endParaRPr lang="en-US" altLang="x-none" sz="2800" dirty="0">
              <a:latin typeface="Arial" panose="020B0604020202020204" pitchFamily="34" charset="0"/>
              <a:cs typeface="Times New Roman" panose="02020603050405020304" pitchFamily="18" charset="0"/>
            </a:endParaRPr>
          </a:p>
          <a:p>
            <a:pPr algn="just">
              <a:buAutoNum type="alphaLcPeriod"/>
            </a:pPr>
            <a:r>
              <a:rPr lang="en-US" altLang="x-none" sz="2800" dirty="0">
                <a:solidFill>
                  <a:schemeClr val="tx2"/>
                </a:solidFill>
                <a:latin typeface="Arial" panose="020B0604020202020204" pitchFamily="34" charset="0"/>
                <a:cs typeface="Times New Roman" panose="02020603050405020304" pitchFamily="18" charset="0"/>
              </a:rPr>
              <a:t> Persekutuan hukum Genealogis </a:t>
            </a:r>
            <a:endParaRPr lang="en-US" altLang="x-none" sz="2800" dirty="0">
              <a:latin typeface="Arial" panose="020B0604020202020204" pitchFamily="34" charset="0"/>
              <a:cs typeface="Times New Roman" panose="02020603050405020304" pitchFamily="18" charset="0"/>
            </a:endParaRPr>
          </a:p>
          <a:p>
            <a:pPr algn="just">
              <a:buNone/>
            </a:pPr>
            <a:r>
              <a:rPr lang="en-US" altLang="x-none" sz="2800" dirty="0">
                <a:latin typeface="Arial" panose="020B0604020202020204" pitchFamily="34" charset="0"/>
                <a:cs typeface="Times New Roman" panose="02020603050405020304" pitchFamily="18" charset="0"/>
                <a:sym typeface="Wingdings" panose="05000000000000000000" pitchFamily="2" charset="2"/>
              </a:rPr>
              <a:t>	</a:t>
            </a:r>
            <a:r>
              <a:rPr lang="en-US" altLang="x-none" sz="2800" dirty="0">
                <a:latin typeface="Arial" panose="020B0604020202020204" pitchFamily="34" charset="0"/>
                <a:cs typeface="Times New Roman" panose="02020603050405020304" pitchFamily="18" charset="0"/>
              </a:rPr>
              <a:t> persekutuan hukum dimana dasar 	pengikat utama anggota-anggota 	kelompok adalah persamaan keturunan. 	Secara sistematis dapat terbagi menjadi 	</a:t>
            </a:r>
            <a:r>
              <a:rPr lang="en-US" altLang="x-none" sz="2800" dirty="0">
                <a:solidFill>
                  <a:srgbClr val="FF0000"/>
                </a:solidFill>
                <a:latin typeface="Arial" panose="020B0604020202020204" pitchFamily="34" charset="0"/>
                <a:cs typeface="Times New Roman" panose="02020603050405020304" pitchFamily="18" charset="0"/>
              </a:rPr>
              <a:t>2 macam ditambah 1 bentuk khusus</a:t>
            </a:r>
            <a:r>
              <a:rPr lang="en-US" altLang="x-none" sz="2800" dirty="0">
                <a:latin typeface="Arial" panose="020B0604020202020204" pitchFamily="34" charset="0"/>
                <a:cs typeface="Times New Roman" panose="02020603050405020304" pitchFamily="18" charset="0"/>
              </a:rPr>
              <a:t>, 	yaitu:</a:t>
            </a:r>
            <a:endParaRPr lang="en-US" altLang="x-none" sz="2800"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4" name="Rectangle 4"/>
          <p:cNvSpPr>
            <a:spLocks noChangeArrowheads="1"/>
          </p:cNvSpPr>
          <p:nvPr/>
        </p:nvSpPr>
        <p:spPr bwMode="auto">
          <a:xfrm>
            <a:off x="684213" y="44450"/>
            <a:ext cx="777557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rPr>
              <a:t>1. </a:t>
            </a:r>
            <a:r>
              <a:rPr kumimoji="0" lang="en-US" sz="2800" b="0" i="0" u="none" strike="noStrike" kern="1200" cap="none" spc="0" normalizeH="0" baseline="0" noProof="0" dirty="0" err="1">
                <a:ln>
                  <a:noFill/>
                </a:ln>
                <a:solidFill>
                  <a:srgbClr val="FF0000"/>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rPr>
              <a:t> Unilateral </a:t>
            </a:r>
            <a:endPar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sym typeface="Wingdings" panose="05000000000000000000" pitchFamily="2" charset="2"/>
              </a:rPr>
              <a:t>	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dimana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anggota-2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menarik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garis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keturunan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hanya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pihak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yaitu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pihak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ayah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saja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rPr>
              <a:t>2. </a:t>
            </a:r>
            <a:r>
              <a:rPr kumimoji="0" lang="en-US" sz="2800" b="0" i="0" u="none" strike="noStrike" kern="1200" cap="none" spc="0" normalizeH="0" baseline="0" noProof="0" dirty="0" err="1">
                <a:ln>
                  <a:noFill/>
                </a:ln>
                <a:solidFill>
                  <a:srgbClr val="FF0000"/>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rPr>
              <a:t> Bilateral </a:t>
            </a:r>
            <a:endPar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sym typeface="Wingdings" panose="05000000000000000000" pitchFamily="2" charset="2"/>
              </a:rPr>
              <a:t>	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ini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anggota-2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persekutuannya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menarik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garis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keturunan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melalui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orang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tua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(parental).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tersusun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secara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parental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bentuk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perkawinannya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bebas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artinya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tidak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terikat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keharusan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exogami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maupun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endogami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4" name="Rectangle 4"/>
          <p:cNvSpPr>
            <a:spLocks noChangeArrowheads="1"/>
          </p:cNvSpPr>
          <p:nvPr/>
        </p:nvSpPr>
        <p:spPr bwMode="auto">
          <a:xfrm>
            <a:off x="684213" y="44450"/>
            <a:ext cx="7920038"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bilateral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terdiri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971550" marR="0" lvl="1" indent="-514350" algn="just" defTabSz="914400" rtl="0" eaLnBrk="0" fontAlgn="base" latinLnBrk="0" hangingPunct="0">
              <a:lnSpc>
                <a:spcPct val="100000"/>
              </a:lnSpc>
              <a:spcBef>
                <a:spcPct val="0"/>
              </a:spcBef>
              <a:spcAft>
                <a:spcPct val="0"/>
              </a:spcAft>
              <a:buClrTx/>
              <a:buSzTx/>
              <a:buFont typeface="+mj-lt"/>
              <a:buAutoNum type="arabicPeriod"/>
              <a:defRPr/>
            </a:pP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Bilateral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bersendikan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kesatuan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rumah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tangga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gezins</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Titikberat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dari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itu</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terletak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pada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rumah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tangga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Contoh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berada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di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Times New Roman" panose="02020603050405020304" pitchFamily="18" charset="0"/>
              </a:rPr>
              <a:t>Jawa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 	Madura.</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Times New Roman" panose="02020603050405020304" pitchFamily="18" charset="0"/>
              </a:rPr>
              <a:t>2.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bilateral yang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bersendikan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pada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rumpun-rumpun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(tribe). 	</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Titik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berat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dari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masyarakat</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ini</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terletak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pada</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rumpun</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b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b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Contoh</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orang-orang </a:t>
            </a:r>
            <a:r>
              <a:rPr kumimoji="0" lang="en-US" sz="2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Dayak</a:t>
            </a:r>
            <a:r>
              <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di Kalimantan</a:t>
            </a: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9219" name="Rectangle 4"/>
          <p:cNvSpPr/>
          <p:nvPr/>
        </p:nvSpPr>
        <p:spPr>
          <a:xfrm>
            <a:off x="539750" y="44450"/>
            <a:ext cx="7777163" cy="6556375"/>
          </a:xfrm>
          <a:prstGeom prst="rect">
            <a:avLst/>
          </a:prstGeom>
          <a:noFill/>
          <a:ln w="9525">
            <a:noFill/>
          </a:ln>
        </p:spPr>
        <p:txBody>
          <a:bodyPr>
            <a:spAutoFit/>
          </a:bodyPr>
          <a:p>
            <a:pPr algn="just"/>
            <a:r>
              <a:rPr lang="en-US" altLang="x-none" sz="2800" dirty="0">
                <a:solidFill>
                  <a:srgbClr val="FF0000"/>
                </a:solidFill>
                <a:latin typeface="Arial" panose="020B0604020202020204" pitchFamily="34" charset="0"/>
                <a:cs typeface="Times New Roman" panose="02020603050405020304" pitchFamily="18" charset="0"/>
              </a:rPr>
              <a:t>	3. Masyarakat Altenerend (berganti-ganti)</a:t>
            </a:r>
            <a:endParaRPr lang="en-US" altLang="x-none" sz="2800" dirty="0">
              <a:solidFill>
                <a:srgbClr val="FF0000"/>
              </a:solidFill>
              <a:latin typeface="Arial" panose="020B0604020202020204" pitchFamily="34" charset="0"/>
              <a:cs typeface="Times New Roman" panose="02020603050405020304" pitchFamily="18" charset="0"/>
            </a:endParaRPr>
          </a:p>
          <a:p>
            <a:pPr algn="just"/>
            <a:endParaRPr lang="en-US" altLang="x-none" sz="2800" dirty="0">
              <a:solidFill>
                <a:srgbClr val="FF0000"/>
              </a:solidFill>
              <a:latin typeface="Arial" panose="020B0604020202020204" pitchFamily="34" charset="0"/>
              <a:cs typeface="Times New Roman" panose="02020603050405020304" pitchFamily="18" charset="0"/>
            </a:endParaRPr>
          </a:p>
          <a:p>
            <a:pPr algn="just"/>
            <a:r>
              <a:rPr lang="en-US" altLang="x-none" sz="2800" dirty="0">
                <a:solidFill>
                  <a:srgbClr val="FF0000"/>
                </a:solidFill>
                <a:latin typeface="Arial" panose="020B0604020202020204" pitchFamily="34" charset="0"/>
                <a:cs typeface="Times New Roman" panose="02020603050405020304" pitchFamily="18" charset="0"/>
              </a:rPr>
              <a:t> 	</a:t>
            </a:r>
            <a:r>
              <a:rPr lang="en-US" altLang="x-none" sz="2800" dirty="0">
                <a:latin typeface="Arial" panose="020B0604020202020204" pitchFamily="34" charset="0"/>
                <a:cs typeface="Times New Roman" panose="02020603050405020304" pitchFamily="18" charset="0"/>
                <a:sym typeface="Wingdings" panose="05000000000000000000" pitchFamily="2" charset="2"/>
              </a:rPr>
              <a:t></a:t>
            </a:r>
            <a:r>
              <a:rPr lang="en-US" altLang="x-none" sz="2800" dirty="0">
                <a:latin typeface="Arial" panose="020B0604020202020204" pitchFamily="34" charset="0"/>
                <a:cs typeface="Times New Roman" panose="02020603050405020304" pitchFamily="18" charset="0"/>
              </a:rPr>
              <a:t> masyarakat di mana garis keturunan seseorang, ditarik berganti-ganti sesuai dgn bentuk yg dilakukan oleh orang tuanya. </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t>
            </a:r>
            <a:r>
              <a:rPr lang="en-US" altLang="x-none" sz="2800" dirty="0">
                <a:latin typeface="Arial" panose="020B0604020202020204" pitchFamily="34" charset="0"/>
                <a:cs typeface="Times New Roman" panose="02020603050405020304" pitchFamily="18" charset="0"/>
                <a:sym typeface="Wingdings" panose="05000000000000000000" pitchFamily="2" charset="2"/>
              </a:rPr>
              <a:t> </a:t>
            </a:r>
            <a:r>
              <a:rPr lang="en-US" altLang="x-none" sz="2800" dirty="0">
                <a:latin typeface="Arial" panose="020B0604020202020204" pitchFamily="34" charset="0"/>
                <a:cs typeface="Times New Roman" panose="02020603050405020304" pitchFamily="18" charset="0"/>
              </a:rPr>
              <a:t>bila perkawinan yg dilakukan oleh orangtuanya dilakukan menurut hukum keibuan, atau juga disebut 	Kawin Semendo, maka anak yg lahir dari perkawinan ini menarik garis 	keturunan dari pihak ibu.</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sym typeface="Wingdings" panose="05000000000000000000" pitchFamily="2" charset="2"/>
              </a:rPr>
              <a:t>	 </a:t>
            </a:r>
            <a:r>
              <a:rPr lang="en-US" altLang="x-none" sz="2800" dirty="0">
                <a:latin typeface="Arial" panose="020B0604020202020204" pitchFamily="34" charset="0"/>
                <a:cs typeface="Times New Roman" panose="02020603050405020304" pitchFamily="18" charset="0"/>
              </a:rPr>
              <a:t>bila perkawinan yg dilakukan oleh salah seorang anak menurut hukum kebapaan atau disebut Kawin Jujur, maka anak yg dilahirkan dari perkawinan ini menarik garis keturunan dari pihak ayah. </a:t>
            </a:r>
            <a:endParaRPr lang="en-US" altLang="x-none" sz="2800" dirty="0">
              <a:latin typeface="Arial" panose="020B0604020202020204" pitchFamily="34"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Slide Number Placeholder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id-ID" sz="1200" dirty="0">
                <a:solidFill>
                  <a:srgbClr val="898989"/>
                </a:solidFill>
                <a:latin typeface="Calibri" panose="020F0502020204030204" pitchFamily="34" charset="0"/>
              </a:rPr>
            </a:fld>
            <a:endParaRPr lang="id-ID" sz="1200" dirty="0">
              <a:solidFill>
                <a:srgbClr val="898989"/>
              </a:solidFill>
              <a:latin typeface="Calibri" panose="020F0502020204030204" pitchFamily="34" charset="0"/>
            </a:endParaRPr>
          </a:p>
        </p:txBody>
      </p:sp>
      <p:sp>
        <p:nvSpPr>
          <p:cNvPr id="10243" name="Rectangle 4"/>
          <p:cNvSpPr/>
          <p:nvPr/>
        </p:nvSpPr>
        <p:spPr>
          <a:xfrm>
            <a:off x="539750" y="44450"/>
            <a:ext cx="7777163" cy="6556375"/>
          </a:xfrm>
          <a:prstGeom prst="rect">
            <a:avLst/>
          </a:prstGeom>
          <a:noFill/>
          <a:ln w="9525">
            <a:noFill/>
          </a:ln>
        </p:spPr>
        <p:txBody>
          <a:bodyPr>
            <a:spAutoFit/>
          </a:bodyPr>
          <a:p>
            <a:pPr algn="just"/>
            <a:r>
              <a:rPr lang="en-US" altLang="x-none" sz="2800" dirty="0">
                <a:solidFill>
                  <a:srgbClr val="FF0000"/>
                </a:solidFill>
                <a:latin typeface="Arial" panose="020B0604020202020204" pitchFamily="34" charset="0"/>
                <a:cs typeface="Times New Roman" panose="02020603050405020304" pitchFamily="18" charset="0"/>
              </a:rPr>
              <a:t>	</a:t>
            </a:r>
            <a:r>
              <a:rPr lang="en-US" altLang="x-none" sz="2800" dirty="0">
                <a:solidFill>
                  <a:srgbClr val="FF0000"/>
                </a:solidFill>
                <a:latin typeface="Arial" panose="020B0604020202020204" pitchFamily="34" charset="0"/>
                <a:cs typeface="Times New Roman" panose="02020603050405020304" pitchFamily="18" charset="0"/>
                <a:sym typeface="Wingdings" panose="05000000000000000000" pitchFamily="2" charset="2"/>
              </a:rPr>
              <a:t> </a:t>
            </a:r>
            <a:r>
              <a:rPr lang="en-US" altLang="x-none" sz="2800" dirty="0">
                <a:latin typeface="Arial" panose="020B0604020202020204" pitchFamily="34" charset="0"/>
                <a:cs typeface="Times New Roman" panose="02020603050405020304" pitchFamily="18" charset="0"/>
              </a:rPr>
              <a:t>Kalau  bentuk  perkawinan  yg  dilakukan  dgn   maksud anak yg 	lahir dari perkawinan  ini  menarik garis keturunan dari kedua belah pihak atau disebut juga Kawin Semendorajo-rajo maka anak yg 	lahir, menarik garis keturunan dari ayah dan ibu.</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Bentuk ini terdapat di Sumatera Selatan yaitu di Rejang. Jadi Altenerend adalah bentuk, yg tergantung kepada cara perkawinan yang dilakukan.</a:t>
            </a:r>
            <a:endParaRPr lang="en-US" altLang="x-none" sz="2800" dirty="0">
              <a:latin typeface="Arial" panose="020B0604020202020204" pitchFamily="34" charset="0"/>
              <a:cs typeface="Times New Roman" panose="02020603050405020304" pitchFamily="18" charset="0"/>
            </a:endParaRPr>
          </a:p>
          <a:p>
            <a:pPr algn="just"/>
            <a:r>
              <a:rPr lang="en-US" altLang="x-none" sz="2800" dirty="0">
                <a:latin typeface="Arial" panose="020B0604020202020204" pitchFamily="34" charset="0"/>
                <a:cs typeface="Times New Roman" panose="02020603050405020304" pitchFamily="18" charset="0"/>
              </a:rPr>
              <a:t>	Ada kemungkinan perkawinan putus jika didasarkan pada perkawinan kebapaan, utk menghindari hapusnya keturunan maka diadakan 	perkawinan yg menyimpang yaitu semendo di mana laki-laki didatangkan.</a:t>
            </a:r>
            <a:endParaRPr lang="en-US" altLang="x-none" sz="2800" dirty="0">
              <a:latin typeface="Arial" panose="020B0604020202020204" pitchFamily="34"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7593</Words>
  <Application>WPS Presentation</Application>
  <PresentationFormat>On-screen Show (4:3)</PresentationFormat>
  <Paragraphs>150</Paragraphs>
  <Slides>19</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Calibri</vt:lpstr>
      <vt:lpstr>Times New Roman</vt:lpstr>
      <vt:lpstr>Harlow Solid Italic</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Abas</dc:creator>
  <cp:lastModifiedBy>ACER</cp:lastModifiedBy>
  <cp:revision>130</cp:revision>
  <dcterms:created xsi:type="dcterms:W3CDTF">2020-11-27T19:05:10Z</dcterms:created>
  <dcterms:modified xsi:type="dcterms:W3CDTF">2021-11-25T05:07:00Z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113E04D067AE44779CB143CFE3B62A5B</vt:lpwstr>
  </property>
  <property fmtid="{D5CDD505-2E9C-101B-9397-08002B2CF9AE}" pid="3" name="KSOProductBuildVer">
    <vt:lpwstr>1033-11.2.0.10382</vt:lpwstr>
  </property>
</Properties>
</file>