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74277" y="1413827"/>
            <a:ext cx="419544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15552" y="237489"/>
            <a:ext cx="4112895" cy="4514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3709" y="1112837"/>
            <a:ext cx="8196580" cy="4633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79790" y="6463665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bbas2107022@gmail.com" TargetMode="External"/><Relationship Id="rId3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959" y="3508375"/>
            <a:ext cx="8152765" cy="19735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3350"/>
              </a:lnSpc>
              <a:spcBef>
                <a:spcPts val="95"/>
              </a:spcBef>
            </a:pPr>
            <a:r>
              <a:rPr dirty="0" sz="2800" spc="-5" b="1">
                <a:latin typeface="Arial"/>
                <a:cs typeface="Arial"/>
              </a:rPr>
              <a:t>PROGRAM</a:t>
            </a:r>
            <a:r>
              <a:rPr dirty="0" sz="2800" spc="-1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SARJANA</a:t>
            </a:r>
            <a:r>
              <a:rPr dirty="0" sz="2800" spc="-114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ILMU</a:t>
            </a:r>
            <a:r>
              <a:rPr dirty="0" sz="2800" spc="-1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HUKUM</a:t>
            </a:r>
            <a:endParaRPr sz="2800">
              <a:latin typeface="Arial"/>
              <a:cs typeface="Arial"/>
            </a:endParaRPr>
          </a:p>
          <a:p>
            <a:pPr algn="ctr" marL="12065" marR="5080">
              <a:lnSpc>
                <a:spcPts val="4320"/>
              </a:lnSpc>
              <a:spcBef>
                <a:spcPts val="135"/>
              </a:spcBef>
            </a:pPr>
            <a:r>
              <a:rPr dirty="0" sz="3600" spc="-30" b="1">
                <a:latin typeface="Arial"/>
                <a:cs typeface="Arial"/>
              </a:rPr>
              <a:t>UNIVERSITAS</a:t>
            </a:r>
            <a:r>
              <a:rPr dirty="0" sz="3600" spc="-25" b="1">
                <a:latin typeface="Arial"/>
                <a:cs typeface="Arial"/>
              </a:rPr>
              <a:t> </a:t>
            </a:r>
            <a:r>
              <a:rPr dirty="0" sz="3600" b="1">
                <a:latin typeface="Arial"/>
                <a:cs typeface="Arial"/>
              </a:rPr>
              <a:t>BUANA</a:t>
            </a:r>
            <a:r>
              <a:rPr dirty="0" sz="3600" spc="-150" b="1">
                <a:latin typeface="Arial"/>
                <a:cs typeface="Arial"/>
              </a:rPr>
              <a:t> </a:t>
            </a:r>
            <a:r>
              <a:rPr dirty="0" sz="3600" spc="-5" b="1">
                <a:latin typeface="Arial"/>
                <a:cs typeface="Arial"/>
              </a:rPr>
              <a:t>PERJUANGAN </a:t>
            </a:r>
            <a:r>
              <a:rPr dirty="0" sz="3600" spc="-985" b="1">
                <a:latin typeface="Arial"/>
                <a:cs typeface="Arial"/>
              </a:rPr>
              <a:t> </a:t>
            </a:r>
            <a:r>
              <a:rPr dirty="0" sz="3600" spc="-50" b="1">
                <a:latin typeface="Arial"/>
                <a:cs typeface="Arial"/>
              </a:rPr>
              <a:t>KARAWANG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ts val="3215"/>
              </a:lnSpc>
            </a:pPr>
            <a:r>
              <a:rPr dirty="0" sz="2800" spc="-5" b="1">
                <a:latin typeface="Arial"/>
                <a:cs typeface="Arial"/>
              </a:rPr>
              <a:t>2021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65" y="5883275"/>
            <a:ext cx="5712460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21665" algn="l"/>
              </a:tabLst>
            </a:pPr>
            <a:r>
              <a:rPr dirty="0" sz="2000">
                <a:latin typeface="Arial MT"/>
                <a:cs typeface="Arial MT"/>
              </a:rPr>
              <a:t>By	: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Muhamad</a:t>
            </a:r>
            <a:r>
              <a:rPr dirty="0" sz="2000" spc="-12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Abas,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SH.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MH. P: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085318977135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Arial MT"/>
                <a:cs typeface="Arial MT"/>
              </a:rPr>
              <a:t>E: </a:t>
            </a:r>
            <a:r>
              <a:rPr dirty="0" u="sng" sz="20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abbas2107022@gmail.com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65832" y="309372"/>
            <a:ext cx="4122420" cy="30480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40367" y="2755582"/>
            <a:ext cx="3411854" cy="6343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006FC0"/>
                </a:solidFill>
              </a:rPr>
              <a:t>HUKUM</a:t>
            </a:r>
            <a:r>
              <a:rPr dirty="0" sz="4000" spc="-229">
                <a:solidFill>
                  <a:srgbClr val="006FC0"/>
                </a:solidFill>
              </a:rPr>
              <a:t> </a:t>
            </a:r>
            <a:r>
              <a:rPr dirty="0" sz="4000" spc="-80">
                <a:solidFill>
                  <a:srgbClr val="006FC0"/>
                </a:solidFill>
              </a:rPr>
              <a:t>ADAT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URGENSI</a:t>
            </a:r>
            <a:r>
              <a:rPr dirty="0" spc="-20"/>
              <a:t> </a:t>
            </a:r>
            <a:r>
              <a:rPr dirty="0" spc="-5"/>
              <a:t>HUKUM</a:t>
            </a:r>
            <a:r>
              <a:rPr dirty="0" spc="-130"/>
              <a:t> </a:t>
            </a:r>
            <a:r>
              <a:rPr dirty="0" spc="-60"/>
              <a:t>ADAT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4455" y="765048"/>
            <a:ext cx="5039868" cy="259232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23265" y="2695574"/>
            <a:ext cx="7657465" cy="38658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334010">
              <a:lnSpc>
                <a:spcPct val="150000"/>
              </a:lnSpc>
              <a:spcBef>
                <a:spcPts val="100"/>
              </a:spcBef>
            </a:pPr>
            <a:r>
              <a:rPr dirty="0" sz="2400" spc="100">
                <a:latin typeface="Arial MT"/>
                <a:cs typeface="Arial MT"/>
              </a:rPr>
              <a:t>Indonesia </a:t>
            </a:r>
            <a:r>
              <a:rPr dirty="0" sz="2400" spc="95">
                <a:latin typeface="Arial MT"/>
                <a:cs typeface="Arial MT"/>
              </a:rPr>
              <a:t>sebagai </a:t>
            </a:r>
            <a:r>
              <a:rPr dirty="0" sz="2400" spc="100">
                <a:latin typeface="Arial MT"/>
                <a:cs typeface="Arial MT"/>
              </a:rPr>
              <a:t>Negara </a:t>
            </a:r>
            <a:r>
              <a:rPr dirty="0" sz="2400" spc="95">
                <a:latin typeface="Arial MT"/>
                <a:cs typeface="Arial MT"/>
              </a:rPr>
              <a:t>besar </a:t>
            </a:r>
            <a:r>
              <a:rPr dirty="0" sz="2400" spc="90">
                <a:latin typeface="Arial MT"/>
                <a:cs typeface="Arial MT"/>
              </a:rPr>
              <a:t>yang </a:t>
            </a:r>
            <a:r>
              <a:rPr dirty="0" sz="2400" spc="100">
                <a:latin typeface="Arial MT"/>
                <a:cs typeface="Arial MT"/>
              </a:rPr>
              <a:t>terdiri </a:t>
            </a:r>
            <a:r>
              <a:rPr dirty="0" sz="2400" spc="90">
                <a:latin typeface="Arial MT"/>
                <a:cs typeface="Arial MT"/>
              </a:rPr>
              <a:t>dari </a:t>
            </a:r>
            <a:r>
              <a:rPr dirty="0" sz="2400" spc="95">
                <a:latin typeface="Arial MT"/>
                <a:cs typeface="Arial MT"/>
              </a:rPr>
              <a:t> </a:t>
            </a:r>
            <a:r>
              <a:rPr dirty="0" sz="2400" spc="85">
                <a:latin typeface="Arial MT"/>
                <a:cs typeface="Arial MT"/>
              </a:rPr>
              <a:t>ribuan pulau, </a:t>
            </a:r>
            <a:r>
              <a:rPr dirty="0" sz="2400" spc="80">
                <a:latin typeface="Arial MT"/>
                <a:cs typeface="Arial MT"/>
              </a:rPr>
              <a:t>sudah tentu </a:t>
            </a:r>
            <a:r>
              <a:rPr dirty="0" sz="2400" spc="90">
                <a:latin typeface="Arial MT"/>
                <a:cs typeface="Arial MT"/>
              </a:rPr>
              <a:t>memiliki </a:t>
            </a:r>
            <a:r>
              <a:rPr dirty="0" sz="2400" spc="95">
                <a:latin typeface="Arial MT"/>
                <a:cs typeface="Arial MT"/>
              </a:rPr>
              <a:t>berbagai </a:t>
            </a:r>
            <a:r>
              <a:rPr dirty="0" sz="2400" spc="85">
                <a:latin typeface="Arial MT"/>
                <a:cs typeface="Arial MT"/>
              </a:rPr>
              <a:t>macam </a:t>
            </a:r>
            <a:r>
              <a:rPr dirty="0" sz="2400" spc="90">
                <a:latin typeface="Arial MT"/>
                <a:cs typeface="Arial MT"/>
              </a:rPr>
              <a:t> </a:t>
            </a:r>
            <a:r>
              <a:rPr dirty="0" sz="2400" spc="140">
                <a:latin typeface="Arial MT"/>
                <a:cs typeface="Arial MT"/>
              </a:rPr>
              <a:t>suku </a:t>
            </a:r>
            <a:r>
              <a:rPr dirty="0" sz="2400" spc="125">
                <a:latin typeface="Arial MT"/>
                <a:cs typeface="Arial MT"/>
              </a:rPr>
              <a:t>dan </a:t>
            </a:r>
            <a:r>
              <a:rPr dirty="0" sz="2400" spc="155">
                <a:latin typeface="Arial MT"/>
                <a:cs typeface="Arial MT"/>
              </a:rPr>
              <a:t>bangsa </a:t>
            </a:r>
            <a:r>
              <a:rPr dirty="0" sz="2400" spc="140">
                <a:latin typeface="Arial MT"/>
                <a:cs typeface="Arial MT"/>
              </a:rPr>
              <a:t>yang </a:t>
            </a:r>
            <a:r>
              <a:rPr dirty="0" sz="2400" spc="165">
                <a:latin typeface="Arial MT"/>
                <a:cs typeface="Arial MT"/>
              </a:rPr>
              <a:t>menghuni </a:t>
            </a:r>
            <a:r>
              <a:rPr dirty="0" sz="2400" spc="170">
                <a:latin typeface="Arial MT"/>
                <a:cs typeface="Arial MT"/>
              </a:rPr>
              <a:t>disetiap </a:t>
            </a:r>
            <a:r>
              <a:rPr dirty="0" sz="2400" spc="160">
                <a:latin typeface="Arial MT"/>
                <a:cs typeface="Arial MT"/>
              </a:rPr>
              <a:t>pulau- </a:t>
            </a:r>
            <a:r>
              <a:rPr dirty="0" sz="2400" spc="165">
                <a:latin typeface="Arial MT"/>
                <a:cs typeface="Arial MT"/>
              </a:rPr>
              <a:t> </a:t>
            </a:r>
            <a:r>
              <a:rPr dirty="0" sz="2400" spc="25">
                <a:latin typeface="Arial MT"/>
                <a:cs typeface="Arial MT"/>
              </a:rPr>
              <a:t>pulaunya. </a:t>
            </a:r>
            <a:r>
              <a:rPr dirty="0" sz="2400" spc="15">
                <a:latin typeface="Arial MT"/>
                <a:cs typeface="Arial MT"/>
              </a:rPr>
              <a:t>Tiap-tiap </a:t>
            </a:r>
            <a:r>
              <a:rPr dirty="0" sz="2400" spc="20">
                <a:latin typeface="Arial MT"/>
                <a:cs typeface="Arial MT"/>
              </a:rPr>
              <a:t>suku </a:t>
            </a:r>
            <a:r>
              <a:rPr dirty="0" sz="2400" spc="25">
                <a:latin typeface="Arial MT"/>
                <a:cs typeface="Arial MT"/>
              </a:rPr>
              <a:t>bangsa tersebut juga </a:t>
            </a:r>
            <a:r>
              <a:rPr dirty="0" sz="2400" spc="30">
                <a:latin typeface="Arial MT"/>
                <a:cs typeface="Arial MT"/>
              </a:rPr>
              <a:t>memiliki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 spc="180">
                <a:latin typeface="Arial MT"/>
                <a:cs typeface="Arial MT"/>
              </a:rPr>
              <a:t>aturan-aturan </a:t>
            </a:r>
            <a:r>
              <a:rPr dirty="0" sz="2400" spc="170">
                <a:latin typeface="Arial MT"/>
                <a:cs typeface="Arial MT"/>
              </a:rPr>
              <a:t>sendiri </a:t>
            </a:r>
            <a:r>
              <a:rPr dirty="0" sz="2400" spc="150">
                <a:latin typeface="Arial MT"/>
                <a:cs typeface="Arial MT"/>
              </a:rPr>
              <a:t>yang khas </a:t>
            </a:r>
            <a:r>
              <a:rPr dirty="0" sz="2400" spc="155">
                <a:latin typeface="Arial MT"/>
                <a:cs typeface="Arial MT"/>
              </a:rPr>
              <a:t>untuk </a:t>
            </a:r>
            <a:r>
              <a:rPr dirty="0" sz="2400" spc="170">
                <a:latin typeface="Arial MT"/>
                <a:cs typeface="Arial MT"/>
              </a:rPr>
              <a:t>mengatur </a:t>
            </a:r>
            <a:r>
              <a:rPr dirty="0" sz="2400" spc="175">
                <a:latin typeface="Arial MT"/>
                <a:cs typeface="Arial MT"/>
              </a:rPr>
              <a:t> </a:t>
            </a:r>
            <a:r>
              <a:rPr dirty="0" sz="2400" spc="45">
                <a:latin typeface="Arial MT"/>
                <a:cs typeface="Arial MT"/>
              </a:rPr>
              <a:t>masyarakat </a:t>
            </a:r>
            <a:r>
              <a:rPr dirty="0" sz="2400" spc="40">
                <a:latin typeface="Arial MT"/>
                <a:cs typeface="Arial MT"/>
              </a:rPr>
              <a:t>adatnya, </a:t>
            </a:r>
            <a:r>
              <a:rPr dirty="0" sz="2400" spc="45">
                <a:latin typeface="Arial MT"/>
                <a:cs typeface="Arial MT"/>
              </a:rPr>
              <a:t>diantaranya </a:t>
            </a:r>
            <a:r>
              <a:rPr dirty="0" sz="2400" spc="50">
                <a:latin typeface="Arial MT"/>
                <a:cs typeface="Arial MT"/>
              </a:rPr>
              <a:t>diklasifikasikan </a:t>
            </a:r>
            <a:r>
              <a:rPr dirty="0" sz="2400" spc="40">
                <a:latin typeface="Arial MT"/>
                <a:cs typeface="Arial MT"/>
              </a:rPr>
              <a:t>oleh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 spc="-65">
                <a:latin typeface="Arial MT"/>
                <a:cs typeface="Arial MT"/>
              </a:rPr>
              <a:t>Van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15">
                <a:latin typeface="Arial MT"/>
                <a:cs typeface="Arial MT"/>
              </a:rPr>
              <a:t>Vollenhoven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menjadi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19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lingkungan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hukum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adat.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3265" y="1060449"/>
            <a:ext cx="7874000" cy="5036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314325">
              <a:lnSpc>
                <a:spcPct val="150000"/>
              </a:lnSpc>
              <a:spcBef>
                <a:spcPts val="100"/>
              </a:spcBef>
            </a:pPr>
            <a:r>
              <a:rPr dirty="0" sz="2400" spc="20">
                <a:latin typeface="Arial MT"/>
                <a:cs typeface="Arial MT"/>
              </a:rPr>
              <a:t>Hukum </a:t>
            </a:r>
            <a:r>
              <a:rPr dirty="0" sz="2400" spc="15">
                <a:latin typeface="Arial MT"/>
                <a:cs typeface="Arial MT"/>
              </a:rPr>
              <a:t>adat atau </a:t>
            </a:r>
            <a:r>
              <a:rPr dirty="0" sz="2400" spc="20">
                <a:latin typeface="Arial MT"/>
                <a:cs typeface="Arial MT"/>
              </a:rPr>
              <a:t>hukum </a:t>
            </a:r>
            <a:r>
              <a:rPr dirty="0" sz="2400" spc="15">
                <a:latin typeface="Arial MT"/>
                <a:cs typeface="Arial MT"/>
              </a:rPr>
              <a:t>tidak </a:t>
            </a:r>
            <a:r>
              <a:rPr dirty="0" sz="2400" spc="20">
                <a:latin typeface="Arial MT"/>
                <a:cs typeface="Arial MT"/>
              </a:rPr>
              <a:t>tertulis didasarkan pada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 spc="70">
                <a:latin typeface="Arial MT"/>
                <a:cs typeface="Arial MT"/>
              </a:rPr>
              <a:t>proses </a:t>
            </a:r>
            <a:r>
              <a:rPr dirty="0" sz="2400" spc="75">
                <a:latin typeface="Arial MT"/>
                <a:cs typeface="Arial MT"/>
              </a:rPr>
              <a:t>interaksi </a:t>
            </a:r>
            <a:r>
              <a:rPr dirty="0" sz="2400" spc="65">
                <a:latin typeface="Arial MT"/>
                <a:cs typeface="Arial MT"/>
              </a:rPr>
              <a:t>dalam </a:t>
            </a:r>
            <a:r>
              <a:rPr dirty="0" sz="2400" spc="75">
                <a:latin typeface="Arial MT"/>
                <a:cs typeface="Arial MT"/>
              </a:rPr>
              <a:t>masyarakat, berfungsi sebagai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 spc="114">
                <a:latin typeface="Arial MT"/>
                <a:cs typeface="Arial MT"/>
              </a:rPr>
              <a:t>pola </a:t>
            </a:r>
            <a:r>
              <a:rPr dirty="0" sz="2400" spc="120">
                <a:latin typeface="Arial MT"/>
                <a:cs typeface="Arial MT"/>
              </a:rPr>
              <a:t>untuk </a:t>
            </a:r>
            <a:r>
              <a:rPr dirty="0" sz="2400" spc="145">
                <a:latin typeface="Arial MT"/>
                <a:cs typeface="Arial MT"/>
              </a:rPr>
              <a:t>mengorganisasikan </a:t>
            </a:r>
            <a:r>
              <a:rPr dirty="0" sz="2400" spc="125">
                <a:latin typeface="Arial MT"/>
                <a:cs typeface="Arial MT"/>
              </a:rPr>
              <a:t>serta </a:t>
            </a:r>
            <a:r>
              <a:rPr dirty="0" sz="2400" spc="145">
                <a:latin typeface="Arial MT"/>
                <a:cs typeface="Arial MT"/>
              </a:rPr>
              <a:t>memperlancar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proses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interaksi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tersebut.</a:t>
            </a:r>
            <a:endParaRPr sz="2400">
              <a:latin typeface="Arial MT"/>
              <a:cs typeface="Arial MT"/>
            </a:endParaRPr>
          </a:p>
          <a:p>
            <a:pPr algn="just" marL="12700" marR="5080" indent="318770">
              <a:lnSpc>
                <a:spcPct val="150000"/>
              </a:lnSpc>
              <a:spcBef>
                <a:spcPts val="575"/>
              </a:spcBef>
            </a:pPr>
            <a:r>
              <a:rPr dirty="0" sz="2400" spc="45">
                <a:latin typeface="Arial MT"/>
                <a:cs typeface="Arial MT"/>
              </a:rPr>
              <a:t>Sebagai sistem </a:t>
            </a:r>
            <a:r>
              <a:rPr dirty="0" sz="2400" spc="40">
                <a:latin typeface="Arial MT"/>
                <a:cs typeface="Arial MT"/>
              </a:rPr>
              <a:t>yang </a:t>
            </a:r>
            <a:r>
              <a:rPr dirty="0" sz="2400" spc="45">
                <a:latin typeface="Arial MT"/>
                <a:cs typeface="Arial MT"/>
              </a:rPr>
              <a:t>mengatur interaksi, hukum adat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 spc="10">
                <a:latin typeface="Arial MT"/>
                <a:cs typeface="Arial MT"/>
              </a:rPr>
              <a:t>tetap </a:t>
            </a:r>
            <a:r>
              <a:rPr dirty="0" sz="2400" spc="15">
                <a:latin typeface="Arial MT"/>
                <a:cs typeface="Arial MT"/>
              </a:rPr>
              <a:t>berfungsi secara efektif </a:t>
            </a:r>
            <a:r>
              <a:rPr dirty="0" sz="2400" spc="20">
                <a:latin typeface="Arial MT"/>
                <a:cs typeface="Arial MT"/>
              </a:rPr>
              <a:t>dalam mengatur kehidupan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y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r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k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 </a:t>
            </a:r>
            <a:r>
              <a:rPr dirty="0" sz="2400" spc="1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w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l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u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u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n </a:t>
            </a:r>
            <a:r>
              <a:rPr dirty="0" sz="2400" spc="1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h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u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k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u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 </a:t>
            </a:r>
            <a:r>
              <a:rPr dirty="0" sz="2400" spc="1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e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r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u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l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</a:t>
            </a:r>
            <a:r>
              <a:rPr dirty="0" sz="2400" spc="-2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 </a:t>
            </a:r>
            <a:r>
              <a:rPr dirty="0" sz="2400" spc="1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l</a:t>
            </a:r>
            <a:r>
              <a:rPr dirty="0" sz="2400" spc="-2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  </a:t>
            </a:r>
            <a:r>
              <a:rPr dirty="0" sz="2400" spc="5">
                <a:latin typeface="Arial MT"/>
                <a:cs typeface="Arial MT"/>
              </a:rPr>
              <a:t>perkembangannya </a:t>
            </a:r>
            <a:r>
              <a:rPr dirty="0" sz="2400" spc="10">
                <a:latin typeface="Arial MT"/>
                <a:cs typeface="Arial MT"/>
              </a:rPr>
              <a:t>telah mengatur bagian terbesar dalam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aspek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kehidupan</a:t>
            </a:r>
            <a:r>
              <a:rPr dirty="0" sz="2400" spc="-5">
                <a:latin typeface="Arial MT"/>
                <a:cs typeface="Arial MT"/>
              </a:rPr>
              <a:t> masyarakat.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URGENSI</a:t>
            </a:r>
            <a:r>
              <a:rPr dirty="0" spc="-20"/>
              <a:t> </a:t>
            </a:r>
            <a:r>
              <a:rPr dirty="0" spc="-5"/>
              <a:t>HUKUM</a:t>
            </a:r>
            <a:r>
              <a:rPr dirty="0" spc="-130"/>
              <a:t> </a:t>
            </a:r>
            <a:r>
              <a:rPr dirty="0" spc="-60"/>
              <a:t>ADAT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35280" marR="5080" indent="390525">
              <a:lnSpc>
                <a:spcPct val="150000"/>
              </a:lnSpc>
              <a:spcBef>
                <a:spcPts val="100"/>
              </a:spcBef>
              <a:tabLst>
                <a:tab pos="1946910" algn="l"/>
                <a:tab pos="2767330" algn="l"/>
                <a:tab pos="4713605" algn="l"/>
                <a:tab pos="5815965" algn="l"/>
                <a:tab pos="7235190" algn="l"/>
              </a:tabLst>
            </a:pPr>
            <a:r>
              <a:rPr dirty="0" spc="225"/>
              <a:t>Huku</a:t>
            </a:r>
            <a:r>
              <a:rPr dirty="0"/>
              <a:t>m	</a:t>
            </a:r>
            <a:r>
              <a:rPr dirty="0" spc="225"/>
              <a:t>ada</a:t>
            </a:r>
            <a:r>
              <a:rPr dirty="0"/>
              <a:t>t	</a:t>
            </a:r>
            <a:r>
              <a:rPr dirty="0" spc="225"/>
              <a:t>mempunya</a:t>
            </a:r>
            <a:r>
              <a:rPr dirty="0"/>
              <a:t>i	</a:t>
            </a:r>
            <a:r>
              <a:rPr dirty="0" spc="225"/>
              <a:t>f</a:t>
            </a:r>
            <a:r>
              <a:rPr dirty="0" spc="229"/>
              <a:t>ungs</a:t>
            </a:r>
            <a:r>
              <a:rPr dirty="0"/>
              <a:t>i	</a:t>
            </a:r>
            <a:r>
              <a:rPr dirty="0" spc="229"/>
              <a:t>man</a:t>
            </a:r>
            <a:r>
              <a:rPr dirty="0" spc="225"/>
              <a:t>f</a:t>
            </a:r>
            <a:r>
              <a:rPr dirty="0" spc="229"/>
              <a:t>aa</a:t>
            </a:r>
            <a:r>
              <a:rPr dirty="0"/>
              <a:t>t	</a:t>
            </a:r>
            <a:r>
              <a:rPr dirty="0" spc="229"/>
              <a:t>dala</a:t>
            </a:r>
            <a:r>
              <a:rPr dirty="0"/>
              <a:t>m  </a:t>
            </a:r>
            <a:r>
              <a:rPr dirty="0"/>
              <a:t>pembangunan</a:t>
            </a:r>
            <a:r>
              <a:rPr dirty="0" spc="-10"/>
              <a:t> </a:t>
            </a:r>
            <a:r>
              <a:rPr dirty="0"/>
              <a:t>hukum</a:t>
            </a:r>
            <a:r>
              <a:rPr dirty="0" spc="-5"/>
              <a:t> </a:t>
            </a:r>
            <a:r>
              <a:rPr dirty="0"/>
              <a:t>karena:</a:t>
            </a:r>
          </a:p>
          <a:p>
            <a:pPr marL="468630" marR="27305" indent="-285750">
              <a:lnSpc>
                <a:spcPct val="150000"/>
              </a:lnSpc>
              <a:spcBef>
                <a:spcPts val="575"/>
              </a:spcBef>
              <a:buAutoNum type="arabicPeriod"/>
              <a:tabLst>
                <a:tab pos="468630" algn="l"/>
              </a:tabLst>
            </a:pPr>
            <a:r>
              <a:rPr dirty="0"/>
              <a:t>Hukum</a:t>
            </a:r>
            <a:r>
              <a:rPr dirty="0" spc="-20"/>
              <a:t> </a:t>
            </a:r>
            <a:r>
              <a:rPr dirty="0"/>
              <a:t>adat</a:t>
            </a:r>
            <a:r>
              <a:rPr dirty="0" spc="-15"/>
              <a:t> </a:t>
            </a:r>
            <a:r>
              <a:rPr dirty="0"/>
              <a:t>merumuskan</a:t>
            </a:r>
            <a:r>
              <a:rPr dirty="0" spc="-15"/>
              <a:t> </a:t>
            </a:r>
            <a:r>
              <a:rPr dirty="0" spc="-5"/>
              <a:t>keteraturan</a:t>
            </a:r>
            <a:r>
              <a:rPr dirty="0" spc="-15"/>
              <a:t> </a:t>
            </a:r>
            <a:r>
              <a:rPr dirty="0"/>
              <a:t>perilaku</a:t>
            </a:r>
            <a:r>
              <a:rPr dirty="0" spc="-15"/>
              <a:t> </a:t>
            </a:r>
            <a:r>
              <a:rPr dirty="0"/>
              <a:t>mengenai </a:t>
            </a:r>
            <a:r>
              <a:rPr dirty="0" spc="-655"/>
              <a:t> </a:t>
            </a:r>
            <a:r>
              <a:rPr dirty="0"/>
              <a:t>peranan</a:t>
            </a:r>
          </a:p>
          <a:p>
            <a:pPr marL="468630" marR="5080" indent="-285750">
              <a:lnSpc>
                <a:spcPct val="150000"/>
              </a:lnSpc>
              <a:spcBef>
                <a:spcPts val="575"/>
              </a:spcBef>
              <a:buAutoNum type="arabicPeriod"/>
              <a:tabLst>
                <a:tab pos="468630" algn="l"/>
                <a:tab pos="1859914" algn="l"/>
                <a:tab pos="3218180" algn="l"/>
                <a:tab pos="4479925" algn="l"/>
                <a:tab pos="5627370" algn="l"/>
                <a:tab pos="6689725" algn="l"/>
              </a:tabLst>
            </a:pPr>
            <a:r>
              <a:rPr dirty="0" spc="175"/>
              <a:t>P</a:t>
            </a:r>
            <a:r>
              <a:rPr dirty="0" spc="180"/>
              <a:t>erilak</a:t>
            </a:r>
            <a:r>
              <a:rPr dirty="0"/>
              <a:t>u	</a:t>
            </a:r>
            <a:r>
              <a:rPr dirty="0" spc="180"/>
              <a:t>perilak</a:t>
            </a:r>
            <a:r>
              <a:rPr dirty="0"/>
              <a:t>u	</a:t>
            </a:r>
            <a:r>
              <a:rPr dirty="0" spc="180"/>
              <a:t>denga</a:t>
            </a:r>
            <a:r>
              <a:rPr dirty="0"/>
              <a:t>n	</a:t>
            </a:r>
            <a:r>
              <a:rPr dirty="0" spc="185"/>
              <a:t>segal</a:t>
            </a:r>
            <a:r>
              <a:rPr dirty="0"/>
              <a:t>a	</a:t>
            </a:r>
            <a:r>
              <a:rPr dirty="0" spc="185"/>
              <a:t>akiba</a:t>
            </a:r>
            <a:r>
              <a:rPr dirty="0"/>
              <a:t>t	</a:t>
            </a:r>
            <a:r>
              <a:rPr dirty="0" spc="185"/>
              <a:t>akiba</a:t>
            </a:r>
            <a:r>
              <a:rPr dirty="0" spc="180"/>
              <a:t>t</a:t>
            </a:r>
            <a:r>
              <a:rPr dirty="0" spc="185"/>
              <a:t>ny</a:t>
            </a:r>
            <a:r>
              <a:rPr dirty="0"/>
              <a:t>a  </a:t>
            </a:r>
            <a:r>
              <a:rPr dirty="0"/>
              <a:t>dirumuskan</a:t>
            </a:r>
            <a:r>
              <a:rPr dirty="0" spc="-10"/>
              <a:t> </a:t>
            </a:r>
            <a:r>
              <a:rPr dirty="0"/>
              <a:t>secara</a:t>
            </a:r>
            <a:r>
              <a:rPr dirty="0" spc="-5"/>
              <a:t> </a:t>
            </a:r>
            <a:r>
              <a:rPr dirty="0"/>
              <a:t>menyeluruh</a:t>
            </a:r>
          </a:p>
          <a:p>
            <a:pPr marL="468630" marR="5080" indent="-285750">
              <a:lnSpc>
                <a:spcPct val="150000"/>
              </a:lnSpc>
              <a:spcBef>
                <a:spcPts val="575"/>
              </a:spcBef>
              <a:buAutoNum type="arabicPeriod"/>
              <a:tabLst>
                <a:tab pos="468630" algn="l"/>
                <a:tab pos="3427095" algn="l"/>
                <a:tab pos="4942840" algn="l"/>
                <a:tab pos="5796280" algn="l"/>
                <a:tab pos="7031990" algn="l"/>
              </a:tabLst>
            </a:pPr>
            <a:r>
              <a:rPr dirty="0" spc="160"/>
              <a:t>P</a:t>
            </a:r>
            <a:r>
              <a:rPr dirty="0" spc="165"/>
              <a:t>ol</a:t>
            </a:r>
            <a:r>
              <a:rPr dirty="0"/>
              <a:t>a</a:t>
            </a:r>
            <a:r>
              <a:rPr dirty="0" spc="325"/>
              <a:t> </a:t>
            </a:r>
            <a:r>
              <a:rPr dirty="0" spc="165"/>
              <a:t>peny</a:t>
            </a:r>
            <a:r>
              <a:rPr dirty="0" spc="170"/>
              <a:t>elesaia</a:t>
            </a:r>
            <a:r>
              <a:rPr dirty="0"/>
              <a:t>n	</a:t>
            </a:r>
            <a:r>
              <a:rPr dirty="0" spc="170"/>
              <a:t>sengke</a:t>
            </a:r>
            <a:r>
              <a:rPr dirty="0" spc="165"/>
              <a:t>t</a:t>
            </a:r>
            <a:r>
              <a:rPr dirty="0"/>
              <a:t>a	</a:t>
            </a:r>
            <a:r>
              <a:rPr dirty="0" spc="170"/>
              <a:t>yan</a:t>
            </a:r>
            <a:r>
              <a:rPr dirty="0"/>
              <a:t>g	</a:t>
            </a:r>
            <a:r>
              <a:rPr dirty="0" spc="170"/>
              <a:t>kadan</a:t>
            </a:r>
            <a:r>
              <a:rPr dirty="0"/>
              <a:t>g	</a:t>
            </a:r>
            <a:r>
              <a:rPr dirty="0" spc="170"/>
              <a:t>bersi</a:t>
            </a:r>
            <a:r>
              <a:rPr dirty="0" spc="165"/>
              <a:t>f</a:t>
            </a:r>
            <a:r>
              <a:rPr dirty="0" spc="170"/>
              <a:t>a</a:t>
            </a:r>
            <a:r>
              <a:rPr dirty="0"/>
              <a:t>t  </a:t>
            </a:r>
            <a:r>
              <a:rPr dirty="0"/>
              <a:t>simbolis.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URGENSI</a:t>
            </a:r>
            <a:r>
              <a:rPr dirty="0" spc="-20"/>
              <a:t> </a:t>
            </a:r>
            <a:r>
              <a:rPr dirty="0" spc="-5"/>
              <a:t>HUKUM</a:t>
            </a:r>
            <a:r>
              <a:rPr dirty="0" spc="-130"/>
              <a:t> </a:t>
            </a:r>
            <a:r>
              <a:rPr dirty="0" spc="-60"/>
              <a:t>ADAT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URGENSI</a:t>
            </a:r>
            <a:r>
              <a:rPr dirty="0" spc="-20"/>
              <a:t> </a:t>
            </a:r>
            <a:r>
              <a:rPr dirty="0" spc="-5"/>
              <a:t>HUKUM</a:t>
            </a:r>
            <a:r>
              <a:rPr dirty="0" spc="-130"/>
              <a:t> </a:t>
            </a:r>
            <a:r>
              <a:rPr dirty="0" spc="-60"/>
              <a:t>ADAT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89927" y="1184274"/>
            <a:ext cx="7630795" cy="441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936625">
              <a:lnSpc>
                <a:spcPct val="150000"/>
              </a:lnSpc>
              <a:spcBef>
                <a:spcPts val="100"/>
              </a:spcBef>
            </a:pPr>
            <a:r>
              <a:rPr dirty="0" sz="2400" spc="140">
                <a:latin typeface="Arial MT"/>
                <a:cs typeface="Arial MT"/>
              </a:rPr>
              <a:t>Hukum </a:t>
            </a:r>
            <a:r>
              <a:rPr dirty="0" sz="2400" spc="150">
                <a:latin typeface="Arial MT"/>
                <a:cs typeface="Arial MT"/>
              </a:rPr>
              <a:t>tertulis </a:t>
            </a:r>
            <a:r>
              <a:rPr dirty="0" sz="2400" spc="135">
                <a:latin typeface="Arial MT"/>
                <a:cs typeface="Arial MT"/>
              </a:rPr>
              <a:t>yang </a:t>
            </a:r>
            <a:r>
              <a:rPr dirty="0" sz="2400" spc="140">
                <a:latin typeface="Arial MT"/>
                <a:cs typeface="Arial MT"/>
              </a:rPr>
              <a:t>tidak </a:t>
            </a:r>
            <a:r>
              <a:rPr dirty="0" sz="2400" spc="160">
                <a:latin typeface="Arial MT"/>
                <a:cs typeface="Arial MT"/>
              </a:rPr>
              <a:t>didasarkan </a:t>
            </a:r>
            <a:r>
              <a:rPr dirty="0" sz="2400" spc="135">
                <a:latin typeface="Arial MT"/>
                <a:cs typeface="Arial MT"/>
              </a:rPr>
              <a:t>pada </a:t>
            </a:r>
            <a:r>
              <a:rPr dirty="0" sz="2400" spc="140">
                <a:latin typeface="Arial MT"/>
                <a:cs typeface="Arial MT"/>
              </a:rPr>
              <a:t> </a:t>
            </a:r>
            <a:r>
              <a:rPr dirty="0" sz="2400" spc="15">
                <a:latin typeface="Arial MT"/>
                <a:cs typeface="Arial MT"/>
              </a:rPr>
              <a:t>hukum adat yang telah mengalami saringan, tidak akan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 spc="114">
                <a:latin typeface="Arial MT"/>
                <a:cs typeface="Arial MT"/>
              </a:rPr>
              <a:t>mempunyai </a:t>
            </a:r>
            <a:r>
              <a:rPr dirty="0" sz="2400" spc="100">
                <a:latin typeface="Arial MT"/>
                <a:cs typeface="Arial MT"/>
              </a:rPr>
              <a:t>basis </a:t>
            </a:r>
            <a:r>
              <a:rPr dirty="0" sz="2400" spc="105">
                <a:latin typeface="Arial MT"/>
                <a:cs typeface="Arial MT"/>
              </a:rPr>
              <a:t>sosial </a:t>
            </a:r>
            <a:r>
              <a:rPr dirty="0" sz="2400" spc="95">
                <a:latin typeface="Arial MT"/>
                <a:cs typeface="Arial MT"/>
              </a:rPr>
              <a:t>yang </a:t>
            </a:r>
            <a:r>
              <a:rPr dirty="0" sz="2400" spc="100">
                <a:latin typeface="Arial MT"/>
                <a:cs typeface="Arial MT"/>
              </a:rPr>
              <a:t>kuat. </a:t>
            </a:r>
            <a:r>
              <a:rPr dirty="0" sz="2400" spc="110">
                <a:latin typeface="Arial MT"/>
                <a:cs typeface="Arial MT"/>
              </a:rPr>
              <a:t>Artinya, </a:t>
            </a:r>
            <a:r>
              <a:rPr dirty="0" sz="2400" spc="105">
                <a:latin typeface="Arial MT"/>
                <a:cs typeface="Arial MT"/>
              </a:rPr>
              <a:t>hukum </a:t>
            </a:r>
            <a:r>
              <a:rPr dirty="0" sz="2400" spc="110">
                <a:latin typeface="Arial MT"/>
                <a:cs typeface="Arial MT"/>
              </a:rPr>
              <a:t> </a:t>
            </a:r>
            <a:r>
              <a:rPr dirty="0" sz="2400" spc="85">
                <a:latin typeface="Arial MT"/>
                <a:cs typeface="Arial MT"/>
              </a:rPr>
              <a:t>tertulis tersebut </a:t>
            </a:r>
            <a:r>
              <a:rPr dirty="0" sz="2400" spc="80">
                <a:latin typeface="Arial MT"/>
                <a:cs typeface="Arial MT"/>
              </a:rPr>
              <a:t>goyah </a:t>
            </a:r>
            <a:r>
              <a:rPr dirty="0" sz="2400" spc="65">
                <a:latin typeface="Arial MT"/>
                <a:cs typeface="Arial MT"/>
              </a:rPr>
              <a:t>dan </a:t>
            </a:r>
            <a:r>
              <a:rPr dirty="0" sz="2400" spc="85">
                <a:latin typeface="Arial MT"/>
                <a:cs typeface="Arial MT"/>
              </a:rPr>
              <a:t>nantinya menjadi </a:t>
            </a:r>
            <a:r>
              <a:rPr dirty="0" sz="2400" spc="80">
                <a:latin typeface="Arial MT"/>
                <a:cs typeface="Arial MT"/>
              </a:rPr>
              <a:t>hukum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yang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mati, </a:t>
            </a:r>
            <a:r>
              <a:rPr dirty="0" sz="2400">
                <a:latin typeface="Arial MT"/>
                <a:cs typeface="Arial MT"/>
              </a:rPr>
              <a:t>oleh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karena</a:t>
            </a:r>
            <a:r>
              <a:rPr dirty="0" sz="2400" spc="-5">
                <a:latin typeface="Arial MT"/>
                <a:cs typeface="Arial MT"/>
              </a:rPr>
              <a:t> tidak efektif.</a:t>
            </a:r>
            <a:endParaRPr sz="2400">
              <a:latin typeface="Arial MT"/>
              <a:cs typeface="Arial MT"/>
            </a:endParaRPr>
          </a:p>
          <a:p>
            <a:pPr algn="just" marL="12700" marR="5080" indent="965200">
              <a:lnSpc>
                <a:spcPct val="150000"/>
              </a:lnSpc>
            </a:pPr>
            <a:r>
              <a:rPr dirty="0" sz="2400">
                <a:latin typeface="Arial MT"/>
                <a:cs typeface="Arial MT"/>
              </a:rPr>
              <a:t>T</a:t>
            </a:r>
            <a:r>
              <a:rPr dirty="0" sz="2400" spc="-3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k </a:t>
            </a:r>
            <a:r>
              <a:rPr dirty="0" sz="2400" spc="1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e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e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k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n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y</a:t>
            </a:r>
            <a:r>
              <a:rPr dirty="0" sz="2400" spc="-27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 </a:t>
            </a:r>
            <a:r>
              <a:rPr dirty="0" sz="2400" spc="1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h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u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k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u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 </a:t>
            </a:r>
            <a:r>
              <a:rPr dirty="0" sz="2400" spc="1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e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r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u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l</a:t>
            </a:r>
            <a:r>
              <a:rPr dirty="0" sz="2400" spc="-2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</a:t>
            </a:r>
            <a:r>
              <a:rPr dirty="0" sz="2400" spc="-2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 </a:t>
            </a:r>
            <a:r>
              <a:rPr dirty="0" sz="2400" spc="1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k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n  </a:t>
            </a:r>
            <a:r>
              <a:rPr dirty="0" sz="2400" spc="50">
                <a:latin typeface="Arial MT"/>
                <a:cs typeface="Arial MT"/>
              </a:rPr>
              <a:t>mengakibatkan merosotnya wibawa hukum, termasuk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wibawa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para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penegaknya.</a:t>
            </a:r>
            <a:r>
              <a:rPr dirty="0" sz="2400" spc="-5">
                <a:latin typeface="Arial MT"/>
                <a:cs typeface="Arial MT"/>
              </a:rPr>
              <a:t> (Soerjono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Soekanto: </a:t>
            </a:r>
            <a:r>
              <a:rPr dirty="0" sz="2400">
                <a:latin typeface="Arial MT"/>
                <a:cs typeface="Arial MT"/>
              </a:rPr>
              <a:t>1981)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6064" y="214629"/>
            <a:ext cx="353187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URGENSI</a:t>
            </a:r>
            <a:r>
              <a:rPr dirty="0" sz="2400" spc="-45"/>
              <a:t> </a:t>
            </a:r>
            <a:r>
              <a:rPr dirty="0" sz="2400"/>
              <a:t>HUKUM</a:t>
            </a:r>
            <a:r>
              <a:rPr dirty="0" sz="2400" spc="-130"/>
              <a:t> </a:t>
            </a:r>
            <a:r>
              <a:rPr dirty="0" sz="2400" spc="-45"/>
              <a:t>ADAT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47052" y="874522"/>
            <a:ext cx="8124190" cy="5507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917575">
              <a:lnSpc>
                <a:spcPct val="150000"/>
              </a:lnSpc>
              <a:spcBef>
                <a:spcPts val="100"/>
              </a:spcBef>
            </a:pPr>
            <a:r>
              <a:rPr dirty="0" sz="2000" spc="15">
                <a:latin typeface="Arial MT"/>
                <a:cs typeface="Arial MT"/>
              </a:rPr>
              <a:t>Kita </a:t>
            </a:r>
            <a:r>
              <a:rPr dirty="0" sz="2000" spc="10">
                <a:latin typeface="Arial MT"/>
                <a:cs typeface="Arial MT"/>
              </a:rPr>
              <a:t>dapat </a:t>
            </a:r>
            <a:r>
              <a:rPr dirty="0" sz="2000" spc="15">
                <a:latin typeface="Arial MT"/>
                <a:cs typeface="Arial MT"/>
              </a:rPr>
              <a:t>melihat kontribusi hukum adat dalam </a:t>
            </a:r>
            <a:r>
              <a:rPr dirty="0" sz="2000" spc="20">
                <a:latin typeface="Arial MT"/>
                <a:cs typeface="Arial MT"/>
              </a:rPr>
              <a:t>sistem hukum </a:t>
            </a:r>
            <a:r>
              <a:rPr dirty="0" sz="2000" spc="-54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nasional</a:t>
            </a:r>
            <a:r>
              <a:rPr dirty="0" sz="2000" spc="-5">
                <a:latin typeface="Arial MT"/>
                <a:cs typeface="Arial MT"/>
              </a:rPr>
              <a:t> kita</a:t>
            </a:r>
            <a:r>
              <a:rPr dirty="0" sz="2000" spc="-10">
                <a:latin typeface="Arial MT"/>
                <a:cs typeface="Arial MT"/>
              </a:rPr>
              <a:t> dengan</a:t>
            </a:r>
            <a:r>
              <a:rPr dirty="0" sz="2000" spc="-5">
                <a:latin typeface="Arial MT"/>
                <a:cs typeface="Arial MT"/>
              </a:rPr>
              <a:t> menilik pada </a:t>
            </a:r>
            <a:r>
              <a:rPr dirty="0" sz="2000" spc="-10">
                <a:latin typeface="Arial MT"/>
                <a:cs typeface="Arial MT"/>
              </a:rPr>
              <a:t>ideologi</a:t>
            </a:r>
            <a:r>
              <a:rPr dirty="0" sz="2000" spc="-5">
                <a:latin typeface="Arial MT"/>
                <a:cs typeface="Arial MT"/>
              </a:rPr>
              <a:t> negara kita, Pancasila.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Arial MT"/>
              <a:cs typeface="Arial MT"/>
            </a:endParaRPr>
          </a:p>
          <a:p>
            <a:pPr algn="just" marL="2011045" indent="-3435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011680" algn="l"/>
              </a:tabLst>
            </a:pPr>
            <a:r>
              <a:rPr dirty="0" sz="2000" spc="-5">
                <a:latin typeface="Arial MT"/>
                <a:cs typeface="Arial MT"/>
              </a:rPr>
              <a:t>Azas2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Gotong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Royong.</a:t>
            </a:r>
            <a:endParaRPr sz="2000">
              <a:latin typeface="Arial MT"/>
              <a:cs typeface="Arial MT"/>
            </a:endParaRPr>
          </a:p>
          <a:p>
            <a:pPr algn="just" marL="2011045" indent="-343535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2011680" algn="l"/>
              </a:tabLst>
            </a:pPr>
            <a:r>
              <a:rPr dirty="0" sz="2000" spc="-5">
                <a:latin typeface="Arial MT"/>
                <a:cs typeface="Arial MT"/>
              </a:rPr>
              <a:t>Fungsi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sosial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manusia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dan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milik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dalam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masyarakat</a:t>
            </a:r>
            <a:endParaRPr sz="2000">
              <a:latin typeface="Arial MT"/>
              <a:cs typeface="Arial MT"/>
            </a:endParaRPr>
          </a:p>
          <a:p>
            <a:pPr algn="just" marL="2011045" indent="-343535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2011680" algn="l"/>
              </a:tabLst>
            </a:pPr>
            <a:r>
              <a:rPr dirty="0" sz="2000" spc="-5">
                <a:latin typeface="Arial MT"/>
                <a:cs typeface="Arial MT"/>
              </a:rPr>
              <a:t>Asas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Persetujuan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sebagai </a:t>
            </a:r>
            <a:r>
              <a:rPr dirty="0" sz="2000" spc="-5">
                <a:latin typeface="Arial MT"/>
                <a:cs typeface="Arial MT"/>
              </a:rPr>
              <a:t>dasar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kekuasaan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Umum</a:t>
            </a:r>
            <a:endParaRPr sz="2000">
              <a:latin typeface="Arial MT"/>
              <a:cs typeface="Arial MT"/>
            </a:endParaRPr>
          </a:p>
          <a:p>
            <a:pPr algn="just" marL="2011045" marR="220979" indent="-342900">
              <a:lnSpc>
                <a:spcPct val="150000"/>
              </a:lnSpc>
              <a:buAutoNum type="arabicPeriod"/>
              <a:tabLst>
                <a:tab pos="2011680" algn="l"/>
              </a:tabLst>
            </a:pPr>
            <a:r>
              <a:rPr dirty="0" sz="2000" spc="25">
                <a:latin typeface="Arial MT"/>
                <a:cs typeface="Arial MT"/>
              </a:rPr>
              <a:t>Asas </a:t>
            </a:r>
            <a:r>
              <a:rPr dirty="0" sz="2000" spc="30">
                <a:latin typeface="Arial MT"/>
                <a:cs typeface="Arial MT"/>
              </a:rPr>
              <a:t>perwakilan </a:t>
            </a:r>
            <a:r>
              <a:rPr dirty="0" sz="2000" spc="20">
                <a:latin typeface="Arial MT"/>
                <a:cs typeface="Arial MT"/>
              </a:rPr>
              <a:t>dan </a:t>
            </a:r>
            <a:r>
              <a:rPr dirty="0" sz="2000" spc="35">
                <a:latin typeface="Arial MT"/>
                <a:cs typeface="Arial MT"/>
              </a:rPr>
              <a:t>permusyawaratan </a:t>
            </a:r>
            <a:r>
              <a:rPr dirty="0" sz="2000" spc="25">
                <a:latin typeface="Arial MT"/>
                <a:cs typeface="Arial MT"/>
              </a:rPr>
              <a:t>dan </a:t>
            </a:r>
            <a:r>
              <a:rPr dirty="0" sz="2000" spc="35">
                <a:latin typeface="Arial MT"/>
                <a:cs typeface="Arial MT"/>
              </a:rPr>
              <a:t>sistim </a:t>
            </a:r>
            <a:r>
              <a:rPr dirty="0" sz="2000" spc="-54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pemerintahan.</a:t>
            </a:r>
            <a:endParaRPr sz="2000">
              <a:latin typeface="Arial MT"/>
              <a:cs typeface="Arial MT"/>
            </a:endParaRPr>
          </a:p>
          <a:p>
            <a:pPr algn="just" marL="83820" marR="5080" indent="923925">
              <a:lnSpc>
                <a:spcPct val="150000"/>
              </a:lnSpc>
              <a:spcBef>
                <a:spcPts val="1475"/>
              </a:spcBef>
            </a:pPr>
            <a:r>
              <a:rPr dirty="0" sz="2000" spc="55">
                <a:latin typeface="Arial MT"/>
                <a:cs typeface="Arial MT"/>
              </a:rPr>
              <a:t>Dengan </a:t>
            </a:r>
            <a:r>
              <a:rPr dirty="0" sz="2000" spc="60">
                <a:latin typeface="Arial MT"/>
                <a:cs typeface="Arial MT"/>
              </a:rPr>
              <a:t>melihat betapa </a:t>
            </a:r>
            <a:r>
              <a:rPr dirty="0" sz="2000" spc="65">
                <a:latin typeface="Arial MT"/>
                <a:cs typeface="Arial MT"/>
              </a:rPr>
              <a:t>besarnya kontribusi </a:t>
            </a:r>
            <a:r>
              <a:rPr dirty="0" sz="2000" spc="60">
                <a:latin typeface="Arial MT"/>
                <a:cs typeface="Arial MT"/>
              </a:rPr>
              <a:t>hukum </a:t>
            </a:r>
            <a:r>
              <a:rPr dirty="0" sz="2000" spc="50">
                <a:latin typeface="Arial MT"/>
                <a:cs typeface="Arial MT"/>
              </a:rPr>
              <a:t>adat </a:t>
            </a:r>
            <a:r>
              <a:rPr dirty="0" sz="2000" spc="35">
                <a:latin typeface="Arial MT"/>
                <a:cs typeface="Arial MT"/>
              </a:rPr>
              <a:t>di </a:t>
            </a:r>
            <a:r>
              <a:rPr dirty="0" sz="2000" spc="40">
                <a:latin typeface="Arial MT"/>
                <a:cs typeface="Arial MT"/>
              </a:rPr>
              <a:t> </a:t>
            </a:r>
            <a:r>
              <a:rPr dirty="0" sz="2000" spc="45">
                <a:latin typeface="Arial MT"/>
                <a:cs typeface="Arial MT"/>
              </a:rPr>
              <a:t>dalam </a:t>
            </a:r>
            <a:r>
              <a:rPr dirty="0" sz="2000" spc="50">
                <a:latin typeface="Arial MT"/>
                <a:cs typeface="Arial MT"/>
              </a:rPr>
              <a:t>sistem </a:t>
            </a:r>
            <a:r>
              <a:rPr dirty="0" sz="2000" spc="45">
                <a:latin typeface="Arial MT"/>
                <a:cs typeface="Arial MT"/>
              </a:rPr>
              <a:t>hukum </a:t>
            </a:r>
            <a:r>
              <a:rPr dirty="0" sz="2000" spc="50">
                <a:latin typeface="Arial MT"/>
                <a:cs typeface="Arial MT"/>
              </a:rPr>
              <a:t>nasional, </a:t>
            </a:r>
            <a:r>
              <a:rPr dirty="0" sz="2000" spc="45">
                <a:latin typeface="Arial MT"/>
                <a:cs typeface="Arial MT"/>
              </a:rPr>
              <a:t>maka </a:t>
            </a:r>
            <a:r>
              <a:rPr dirty="0" sz="2000" spc="55">
                <a:latin typeface="Arial MT"/>
                <a:cs typeface="Arial MT"/>
              </a:rPr>
              <a:t>keberadaan </a:t>
            </a:r>
            <a:r>
              <a:rPr dirty="0" sz="2000" spc="50">
                <a:latin typeface="Arial MT"/>
                <a:cs typeface="Arial MT"/>
              </a:rPr>
              <a:t>hukum </a:t>
            </a:r>
            <a:r>
              <a:rPr dirty="0" sz="2000" spc="45">
                <a:latin typeface="Arial MT"/>
                <a:cs typeface="Arial MT"/>
              </a:rPr>
              <a:t>adat </a:t>
            </a:r>
            <a:r>
              <a:rPr dirty="0" sz="2000" spc="50">
                <a:latin typeface="Arial MT"/>
                <a:cs typeface="Arial MT"/>
              </a:rPr>
              <a:t>tidak </a:t>
            </a:r>
            <a:r>
              <a:rPr dirty="0" sz="2000" spc="55">
                <a:latin typeface="Arial MT"/>
                <a:cs typeface="Arial MT"/>
              </a:rPr>
              <a:t> </a:t>
            </a:r>
            <a:r>
              <a:rPr dirty="0" sz="2000" spc="105">
                <a:latin typeface="Arial MT"/>
                <a:cs typeface="Arial MT"/>
              </a:rPr>
              <a:t>dapat </a:t>
            </a:r>
            <a:r>
              <a:rPr dirty="0" sz="2000" spc="125">
                <a:latin typeface="Arial MT"/>
                <a:cs typeface="Arial MT"/>
              </a:rPr>
              <a:t>diabaikan.Perlu </a:t>
            </a:r>
            <a:r>
              <a:rPr dirty="0" sz="2000" spc="120">
                <a:latin typeface="Arial MT"/>
                <a:cs typeface="Arial MT"/>
              </a:rPr>
              <a:t>diingatkan </a:t>
            </a:r>
            <a:r>
              <a:rPr dirty="0" sz="2000" spc="100">
                <a:latin typeface="Arial MT"/>
                <a:cs typeface="Arial MT"/>
              </a:rPr>
              <a:t>lagi </a:t>
            </a:r>
            <a:r>
              <a:rPr dirty="0" sz="2000" spc="110">
                <a:latin typeface="Arial MT"/>
                <a:cs typeface="Arial MT"/>
              </a:rPr>
              <a:t>bahwa hukum </a:t>
            </a:r>
            <a:r>
              <a:rPr dirty="0" sz="2000" spc="100">
                <a:latin typeface="Arial MT"/>
                <a:cs typeface="Arial MT"/>
              </a:rPr>
              <a:t>adat </a:t>
            </a:r>
            <a:r>
              <a:rPr dirty="0" sz="2000" spc="105">
                <a:latin typeface="Arial MT"/>
                <a:cs typeface="Arial MT"/>
              </a:rPr>
              <a:t>yang </a:t>
            </a:r>
            <a:r>
              <a:rPr dirty="0" sz="2000" spc="110">
                <a:latin typeface="Arial MT"/>
                <a:cs typeface="Arial MT"/>
              </a:rPr>
              <a:t> </a:t>
            </a:r>
            <a:r>
              <a:rPr dirty="0" sz="2000" spc="30">
                <a:latin typeface="Arial MT"/>
                <a:cs typeface="Arial MT"/>
              </a:rPr>
              <a:t>dimaksudkan</a:t>
            </a:r>
            <a:r>
              <a:rPr dirty="0" sz="2000" spc="75">
                <a:latin typeface="Arial MT"/>
                <a:cs typeface="Arial MT"/>
              </a:rPr>
              <a:t> </a:t>
            </a:r>
            <a:r>
              <a:rPr dirty="0" sz="2000" spc="25">
                <a:latin typeface="Arial MT"/>
                <a:cs typeface="Arial MT"/>
              </a:rPr>
              <a:t>disini</a:t>
            </a:r>
            <a:r>
              <a:rPr dirty="0" sz="2000" spc="80">
                <a:latin typeface="Arial MT"/>
                <a:cs typeface="Arial MT"/>
              </a:rPr>
              <a:t> </a:t>
            </a:r>
            <a:r>
              <a:rPr dirty="0" sz="2000" spc="25">
                <a:latin typeface="Arial MT"/>
                <a:cs typeface="Arial MT"/>
              </a:rPr>
              <a:t>adalah</a:t>
            </a:r>
            <a:r>
              <a:rPr dirty="0" sz="2000" spc="80">
                <a:latin typeface="Arial MT"/>
                <a:cs typeface="Arial MT"/>
              </a:rPr>
              <a:t> </a:t>
            </a:r>
            <a:r>
              <a:rPr dirty="0" sz="2000" spc="25">
                <a:latin typeface="Arial MT"/>
                <a:cs typeface="Arial MT"/>
              </a:rPr>
              <a:t>hukum</a:t>
            </a:r>
            <a:r>
              <a:rPr dirty="0" sz="2000" spc="75">
                <a:latin typeface="Arial MT"/>
                <a:cs typeface="Arial MT"/>
              </a:rPr>
              <a:t> </a:t>
            </a:r>
            <a:r>
              <a:rPr dirty="0" sz="2000" spc="20">
                <a:latin typeface="Arial MT"/>
                <a:cs typeface="Arial MT"/>
              </a:rPr>
              <a:t>adat</a:t>
            </a:r>
            <a:r>
              <a:rPr dirty="0" sz="2000" spc="85">
                <a:latin typeface="Arial MT"/>
                <a:cs typeface="Arial MT"/>
              </a:rPr>
              <a:t> </a:t>
            </a:r>
            <a:r>
              <a:rPr dirty="0" sz="2000" spc="25">
                <a:latin typeface="Arial MT"/>
                <a:cs typeface="Arial MT"/>
              </a:rPr>
              <a:t>yang</a:t>
            </a:r>
            <a:r>
              <a:rPr dirty="0" sz="2000" spc="75">
                <a:latin typeface="Arial MT"/>
                <a:cs typeface="Arial MT"/>
              </a:rPr>
              <a:t> </a:t>
            </a:r>
            <a:r>
              <a:rPr dirty="0" sz="2000" spc="25">
                <a:latin typeface="Arial MT"/>
                <a:cs typeface="Arial MT"/>
              </a:rPr>
              <a:t>telah</a:t>
            </a:r>
            <a:r>
              <a:rPr dirty="0" sz="2000" spc="80">
                <a:latin typeface="Arial MT"/>
                <a:cs typeface="Arial MT"/>
              </a:rPr>
              <a:t> </a:t>
            </a:r>
            <a:r>
              <a:rPr dirty="0" sz="2000" spc="30">
                <a:latin typeface="Arial MT"/>
                <a:cs typeface="Arial MT"/>
              </a:rPr>
              <a:t>bersih/</a:t>
            </a:r>
            <a:r>
              <a:rPr dirty="0" sz="2000" spc="90">
                <a:latin typeface="Arial MT"/>
                <a:cs typeface="Arial MT"/>
              </a:rPr>
              <a:t> </a:t>
            </a:r>
            <a:r>
              <a:rPr dirty="0" sz="2000" spc="30">
                <a:latin typeface="Arial MT"/>
                <a:cs typeface="Arial MT"/>
              </a:rPr>
              <a:t>memenuhi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7491" y="2276855"/>
            <a:ext cx="1543812" cy="165506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505190" y="6463665"/>
            <a:ext cx="1028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490" y="6531918"/>
            <a:ext cx="787400" cy="309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5"/>
              </a:lnSpc>
            </a:pPr>
            <a:r>
              <a:rPr dirty="0" sz="2000" spc="-5">
                <a:latin typeface="Arial MT"/>
                <a:cs typeface="Arial MT"/>
              </a:rPr>
              <a:t>sy</a:t>
            </a:r>
            <a:r>
              <a:rPr dirty="0" sz="2000" spc="-10">
                <a:latin typeface="Arial MT"/>
                <a:cs typeface="Arial MT"/>
              </a:rPr>
              <a:t>a</a:t>
            </a:r>
            <a:r>
              <a:rPr dirty="0" sz="2000" spc="-5">
                <a:latin typeface="Arial MT"/>
                <a:cs typeface="Arial MT"/>
              </a:rPr>
              <a:t>r</a:t>
            </a:r>
            <a:r>
              <a:rPr dirty="0" sz="2000" spc="-10">
                <a:latin typeface="Arial MT"/>
                <a:cs typeface="Arial MT"/>
              </a:rPr>
              <a:t>a</a:t>
            </a:r>
            <a:r>
              <a:rPr dirty="0" sz="2000" spc="-5">
                <a:latin typeface="Arial MT"/>
                <a:cs typeface="Arial MT"/>
              </a:rPr>
              <a:t>t</a:t>
            </a:r>
            <a:r>
              <a:rPr dirty="0" sz="2000">
                <a:latin typeface="Arial MT"/>
                <a:cs typeface="Arial MT"/>
              </a:rPr>
              <a:t>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5742" y="237489"/>
            <a:ext cx="3756025" cy="451484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UNSUR</a:t>
            </a:r>
            <a:r>
              <a:rPr dirty="0" spc="-35"/>
              <a:t> </a:t>
            </a:r>
            <a:r>
              <a:rPr dirty="0" spc="-5"/>
              <a:t>HUKUM</a:t>
            </a:r>
            <a:r>
              <a:rPr dirty="0" spc="-135"/>
              <a:t> </a:t>
            </a:r>
            <a:r>
              <a:rPr dirty="0" spc="-60"/>
              <a:t>ADAT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052" y="740536"/>
            <a:ext cx="8168640" cy="5431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Arial MT"/>
                <a:cs typeface="Arial MT"/>
              </a:rPr>
              <a:t>UNSUR ASLI pada umumnya tidak tertulis, hanya sebagian kecil saja </a:t>
            </a:r>
            <a:r>
              <a:rPr dirty="0" sz="2000" spc="-54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yang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tertulis, tidak </a:t>
            </a:r>
            <a:r>
              <a:rPr dirty="0" sz="2000" spc="-10">
                <a:latin typeface="Arial MT"/>
                <a:cs typeface="Arial MT"/>
              </a:rPr>
              <a:t>berpengaruh </a:t>
            </a:r>
            <a:r>
              <a:rPr dirty="0" sz="2000" spc="-5">
                <a:latin typeface="Arial MT"/>
                <a:cs typeface="Arial MT"/>
              </a:rPr>
              <a:t>dan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sering</a:t>
            </a:r>
            <a:r>
              <a:rPr dirty="0" sz="2000" spc="-10">
                <a:latin typeface="Arial MT"/>
                <a:cs typeface="Arial MT"/>
              </a:rPr>
              <a:t> dapat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diabaikan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saja.</a:t>
            </a:r>
            <a:endParaRPr sz="2000">
              <a:latin typeface="Arial MT"/>
              <a:cs typeface="Arial MT"/>
            </a:endParaRPr>
          </a:p>
          <a:p>
            <a:pPr marL="355600" marR="247650" indent="-342900">
              <a:lnSpc>
                <a:spcPct val="15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Arial MT"/>
                <a:cs typeface="Arial MT"/>
              </a:rPr>
              <a:t>UNSUR TIDAK ASLI yaitu yang datang dari luar </a:t>
            </a:r>
            <a:r>
              <a:rPr dirty="0" sz="2000" spc="-10">
                <a:latin typeface="Arial MT"/>
                <a:cs typeface="Arial MT"/>
              </a:rPr>
              <a:t>sebagai </a:t>
            </a:r>
            <a:r>
              <a:rPr dirty="0" sz="2000" spc="-5">
                <a:latin typeface="Arial MT"/>
                <a:cs typeface="Arial MT"/>
              </a:rPr>
              <a:t>akibat 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persentuhan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dengan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kebudayaan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lain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dan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pengaruh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hukum</a:t>
            </a:r>
            <a:r>
              <a:rPr dirty="0" sz="200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agama </a:t>
            </a:r>
            <a:r>
              <a:rPr dirty="0" sz="2000" spc="-54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yang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dianut.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5" b="1">
                <a:latin typeface="Arial"/>
                <a:cs typeface="Arial"/>
              </a:rPr>
              <a:t>DEFINISI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HUKUM</a:t>
            </a:r>
            <a:r>
              <a:rPr dirty="0" sz="2400" spc="-110" b="1">
                <a:latin typeface="Arial"/>
                <a:cs typeface="Arial"/>
              </a:rPr>
              <a:t> </a:t>
            </a:r>
            <a:r>
              <a:rPr dirty="0" sz="2400" spc="-95" b="1">
                <a:latin typeface="Arial"/>
                <a:cs typeface="Arial"/>
              </a:rPr>
              <a:t>ADAT: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Arial MT"/>
                <a:cs typeface="Arial MT"/>
              </a:rPr>
              <a:t>Hukum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adat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masih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dalam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pertumbuhan</a:t>
            </a:r>
            <a:endParaRPr sz="2400">
              <a:latin typeface="Arial MT"/>
              <a:cs typeface="Arial MT"/>
            </a:endParaRPr>
          </a:p>
          <a:p>
            <a:pPr marL="355600" marR="263525" indent="-342900">
              <a:lnSpc>
                <a:spcPct val="15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Arial MT"/>
                <a:cs typeface="Arial MT"/>
              </a:rPr>
              <a:t>Hukum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adat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selalu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dihadapkan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pada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dua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keadaan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yang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sifatnya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bertentangan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seperti: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tertulis/tidak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tertulis; </a:t>
            </a:r>
            <a:r>
              <a:rPr dirty="0" sz="2400">
                <a:latin typeface="Arial MT"/>
                <a:cs typeface="Arial MT"/>
              </a:rPr>
              <a:t> sanksinya </a:t>
            </a:r>
            <a:r>
              <a:rPr dirty="0" sz="2400" spc="-5">
                <a:latin typeface="Arial MT"/>
                <a:cs typeface="Arial MT"/>
              </a:rPr>
              <a:t>pasti/tidak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pasti;</a:t>
            </a:r>
            <a:r>
              <a:rPr dirty="0" sz="2400">
                <a:latin typeface="Arial MT"/>
                <a:cs typeface="Arial MT"/>
              </a:rPr>
              <a:t> sumber dari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raja/dari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rakyat,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952" y="6329679"/>
            <a:ext cx="6019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 MT"/>
                <a:cs typeface="Arial MT"/>
              </a:rPr>
              <a:t>dsb.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05190" y="6425565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7365" y="3942079"/>
            <a:ext cx="515493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>
                <a:latin typeface="Arial MT"/>
                <a:cs typeface="Arial MT"/>
              </a:rPr>
              <a:t>Bersambung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di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pertemuan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3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4277" y="1413827"/>
            <a:ext cx="405130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985" i="1">
                <a:latin typeface="Trebuchet MS"/>
                <a:cs typeface="Trebuchet MS"/>
              </a:rPr>
              <a:t>T</a:t>
            </a:r>
            <a:r>
              <a:rPr dirty="0" sz="6000" spc="-840" i="1">
                <a:latin typeface="Trebuchet MS"/>
                <a:cs typeface="Trebuchet MS"/>
              </a:rPr>
              <a:t>e</a:t>
            </a:r>
            <a:r>
              <a:rPr dirty="0" sz="6000" spc="-50" i="1">
                <a:latin typeface="Trebuchet MS"/>
                <a:cs typeface="Trebuchet MS"/>
              </a:rPr>
              <a:t>r</a:t>
            </a:r>
            <a:r>
              <a:rPr dirty="0" sz="6000" spc="-220" i="1">
                <a:latin typeface="Trebuchet MS"/>
                <a:cs typeface="Trebuchet MS"/>
              </a:rPr>
              <a:t>i</a:t>
            </a:r>
            <a:r>
              <a:rPr dirty="0" sz="6000" spc="-630" i="1">
                <a:latin typeface="Trebuchet MS"/>
                <a:cs typeface="Trebuchet MS"/>
              </a:rPr>
              <a:t>m</a:t>
            </a:r>
            <a:r>
              <a:rPr dirty="0" sz="6000" spc="-350" i="1">
                <a:latin typeface="Trebuchet MS"/>
                <a:cs typeface="Trebuchet MS"/>
              </a:rPr>
              <a:t>a</a:t>
            </a:r>
            <a:r>
              <a:rPr dirty="0" sz="6000" spc="-310" i="1">
                <a:latin typeface="Trebuchet MS"/>
                <a:cs typeface="Trebuchet MS"/>
              </a:rPr>
              <a:t> </a:t>
            </a:r>
            <a:r>
              <a:rPr dirty="0" sz="6000" spc="-455" i="1">
                <a:latin typeface="Trebuchet MS"/>
                <a:cs typeface="Trebuchet MS"/>
              </a:rPr>
              <a:t>k</a:t>
            </a:r>
            <a:r>
              <a:rPr dirty="0" sz="6000" spc="-350" i="1">
                <a:latin typeface="Trebuchet MS"/>
                <a:cs typeface="Trebuchet MS"/>
              </a:rPr>
              <a:t>a</a:t>
            </a:r>
            <a:r>
              <a:rPr dirty="0" sz="6000" spc="-335" i="1">
                <a:latin typeface="Trebuchet MS"/>
                <a:cs typeface="Trebuchet MS"/>
              </a:rPr>
              <a:t>s</a:t>
            </a:r>
            <a:r>
              <a:rPr dirty="0" sz="6000" spc="-220" i="1">
                <a:latin typeface="Trebuchet MS"/>
                <a:cs typeface="Trebuchet MS"/>
              </a:rPr>
              <a:t>i</a:t>
            </a:r>
            <a:r>
              <a:rPr dirty="0" sz="6000" spc="-350" i="1">
                <a:latin typeface="Trebuchet MS"/>
                <a:cs typeface="Trebuchet MS"/>
              </a:rPr>
              <a:t>h</a:t>
            </a:r>
            <a:endParaRPr sz="6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5190" y="6425565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2023-10-06T01:10:15Z</dcterms:created>
  <dcterms:modified xsi:type="dcterms:W3CDTF">2023-10-06T01:10:15Z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2021-10-07T00:00:00Z</vt:filetime>
  </property>
  <property fmtid="{D5CDD505-2E9C-101B-9397-08002B2CF9AE}" pid="3" name="Creator">
    <vt:lpwstr>WPS Presentation</vt:lpwstr>
  </property>
  <property fmtid="{D5CDD505-2E9C-101B-9397-08002B2CF9AE}" pid="4" name="LastSaved">
    <vt:filetime>2023-10-06T00:00:00Z</vt:filetime>
  </property>
</Properties>
</file>