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2"/>
  </p:handoutMasterIdLst>
  <p:sldIdLst>
    <p:sldId id="256" r:id="rId3"/>
    <p:sldId id="303" r:id="rId5"/>
    <p:sldId id="314" r:id="rId6"/>
    <p:sldId id="313" r:id="rId7"/>
    <p:sldId id="321" r:id="rId8"/>
    <p:sldId id="322" r:id="rId9"/>
    <p:sldId id="320" r:id="rId10"/>
    <p:sldId id="323" r:id="rId11"/>
    <p:sldId id="319" r:id="rId12"/>
    <p:sldId id="330" r:id="rId13"/>
    <p:sldId id="324" r:id="rId14"/>
    <p:sldId id="325" r:id="rId15"/>
    <p:sldId id="318" r:id="rId16"/>
    <p:sldId id="326" r:id="rId17"/>
    <p:sldId id="317" r:id="rId18"/>
    <p:sldId id="329" r:id="rId19"/>
    <p:sldId id="327" r:id="rId20"/>
    <p:sldId id="315" r:id="rId21"/>
  </p:sldIdLst>
  <p:sldSz cx="9144000" cy="6858000" type="screen4x3"/>
  <p:notesSz cx="7019925" cy="9305925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31"/>
    <p:restoredTop sz="94464"/>
  </p:normalViewPr>
  <p:slideViewPr>
    <p:cSldViewPr showGuides="1">
      <p:cViewPr varScale="1">
        <p:scale>
          <a:sx n="86" d="100"/>
          <a:sy n="86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ADD6579-FC6F-4DEC-840F-EF76F9898216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en-US" altLang="x-none" sz="1200" dirty="0">
                <a:latin typeface="Calibri" panose="020F0502020204030204" pitchFamily="34" charset="0"/>
              </a:rPr>
            </a:fld>
            <a:endParaRPr lang="en-US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0D1714-9940-4EA3-A56E-37FED2FFFC43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lstStyle>
            <a:lvl1pPr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7" tIns="46644" rIns="93287" bIns="46644" numCol="1" anchor="b" anchorCtr="0" compatLnSpc="1"/>
          <a:p>
            <a:pPr lvl="0" algn="r" defTabSz="933450" eaLnBrk="1" hangingPunct="1">
              <a:buNone/>
            </a:pPr>
            <a:fld id="{9A0DB2DC-4C9A-4742-B13C-FB6460FD3503}" type="slidenum">
              <a:rPr lang="id-ID" sz="1200" dirty="0">
                <a:latin typeface="Calibri" panose="020F0502020204030204" pitchFamily="34" charset="0"/>
              </a:rPr>
            </a:fld>
            <a:endParaRPr lang="id-ID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3287" tIns="46644" rIns="93287" bIns="46644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5A2DE4-0F29-4FFD-AD06-B9487B5FD47B}" type="datetime1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id-ID" dirty="0"/>
            </a:fld>
            <a:endParaRPr lang="id-ID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hyperlink" Target="mailto:abbas2107022@gmail.com" TargetMode="External"/><Relationship Id="rId2" Type="http://schemas.openxmlformats.org/officeDocument/2006/relationships/hyperlink" Target="mailto:Muhamad.abas@ubpkarawang.ac.id" TargetMode="Externa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6" descr="gambar%2Bada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65388" y="309563"/>
            <a:ext cx="4122737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1"/>
          <p:cNvSpPr/>
          <p:nvPr/>
        </p:nvSpPr>
        <p:spPr>
          <a:xfrm>
            <a:off x="2833688" y="2849563"/>
            <a:ext cx="36258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 ADAT</a:t>
            </a:r>
            <a:endParaRPr lang="en-US" altLang="x-none" sz="4000" b="1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2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2"/>
          <p:cNvSpPr txBox="1"/>
          <p:nvPr/>
        </p:nvSpPr>
        <p:spPr>
          <a:xfrm>
            <a:off x="250825" y="2711450"/>
            <a:ext cx="8535988" cy="4030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 SARJANA ILMU HUKUM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UNIVERSITAS BUANA PERJUANGAN 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KARAWANG</a:t>
            </a:r>
            <a:endParaRPr lang="en-US" altLang="x-non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: Muhamad Abas SH.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MH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HP: 085318977135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Muhamad.abas@ubpkarawang.ac.id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x-none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abbas2107022@gmail.com</a:t>
            </a:r>
            <a:endParaRPr lang="en-US" altLang="x-none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7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74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charRg st="2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charRg st="6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19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charRg st="119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1"/>
          <p:cNvSpPr/>
          <p:nvPr/>
        </p:nvSpPr>
        <p:spPr>
          <a:xfrm>
            <a:off x="539750" y="44450"/>
            <a:ext cx="8135938" cy="3832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Di Jawa Tengah dan Timur: 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	Kepala desa disebut lurah, kuwu, bekel, atau petinggi yg didampingi oleh perabot desa. 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	Desa-2 yg dahulu pd zaman kerajaan mendapat pembebasan tugas-2 khusus atau kewajiban-2 dari raja mendapat sebutan khusus yaitu “perdikan”, ”pekuncen”, ”mijen” atau “pesantren”.</a:t>
            </a:r>
            <a:endParaRPr lang="en-US" altLang="x-none" sz="27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Rectangle 4"/>
          <p:cNvSpPr/>
          <p:nvPr/>
        </p:nvSpPr>
        <p:spPr>
          <a:xfrm>
            <a:off x="539750" y="44450"/>
            <a:ext cx="7920038" cy="6124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SIFAT PIMPINAN KEPALA-KEPALA RAKYAT</a:t>
            </a:r>
            <a:endParaRPr lang="en-US" altLang="x-none" sz="28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Sifat pimpinan kepala rakyat adalah sangat erat hubungannya dengan sifat, corak serta suasana masyarakat di dalam badan-badan persekutuan hukum tersebut. Persekutuan hukum adalah bukan persekutuan kekuasaan (“</a:t>
            </a:r>
            <a:r>
              <a:rPr lang="en-US" altLang="x-non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gezagsgemeenschap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”). 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Badan persekutuan hukum itu merupakan kesatuan hidup bersama (“</a:t>
            </a:r>
            <a:r>
              <a:rPr lang="en-US" altLang="x-non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levensgemenensch</a:t>
            </a:r>
            <a:endParaRPr lang="en-US" altLang="x-none" sz="2800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ap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”) dari segolongan manusia yang satu sama lain saling mengenal sejak waktu kanak-kanak hingga menjadi dewasa dan tua.</a:t>
            </a:r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750" y="44450"/>
            <a:ext cx="7920038" cy="6986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Kepala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bertugas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memelihara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hidup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di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persekutuan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menjaga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supaya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itu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berjalan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selayaknya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Aktivitas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kepala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pada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pokoknya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meliputi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hal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Tindakan-tindakan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mengenai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urusan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tanah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berhubungan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adanya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pertalian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erat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antara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tanah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persekutuan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menguasai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tanah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itu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Penyelenggaraan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usaha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mencegah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adanya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langgaran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Menyelenggarakan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pembetulan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setelah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itu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dilanggar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pembinaan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represif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88" y="188913"/>
            <a:ext cx="7921625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Tugas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pemeliharaan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ataupun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penyelengga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kepala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meliputi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seluruh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lapangan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misalnya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Jawa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Tengah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mengenal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pembagian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warga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golongan-golongan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urusan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tanah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bantuan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kepala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mutlak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Membagi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harta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warisan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di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biasanya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berlaku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di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bawah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pimpinan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kepala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Kepala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campur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tangan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perkawinan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ikut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mencari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jalan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keluar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ada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kemungkinan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bahwa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adat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itu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dilanggar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/>
          <p:nvPr/>
        </p:nvSpPr>
        <p:spPr>
          <a:xfrm>
            <a:off x="611188" y="188913"/>
            <a:ext cx="7921625" cy="6124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Arti bantuan kepala rakyat 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Arti penting dari bantuan kepala rakyat dalam melakukan perbuatan-perbuatan hukum itu seperti dalam perkawinan, jual/beli dan sebagainya adalah, bahwa perbuatan hukum itu terang serta tidak melanggar hukum adat.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Kewajiban kepala rakyat dalam menyelenggarakan hukum adat itu adalah sepenuhnya memperhatikan adanya perubahan-perubahan pertumbuhan-2 hukum adat, memperhatikan lahirnya kebutuhan-kebutuhan baru, adanya perubahan-perubahan keadaan, </a:t>
            </a:r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Rectangle 1"/>
          <p:cNvSpPr/>
          <p:nvPr/>
        </p:nvSpPr>
        <p:spPr>
          <a:xfrm>
            <a:off x="611188" y="260350"/>
            <a:ext cx="7921625" cy="655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timbulnya perasaan-perasaan hukum baru berhubung dengan kebutuhan hukum baru. 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Jadi di bawah pimpinan serta pengawasan kepala rakyat hukum adat bertumbuh dan berkembang terus.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Kepala rakyat sebagai hakim perdamaian desa, Kalau ada sengketa antara sesama warga desa, maka kepala rakyat bertindak pertama-tama berusaha supaya kedua belah pihak mencapai kerukunan kembali, supaya masing-2 tidak menuntut haknya secara mutlak, supaya dpt dipulihkan perdamaian adat. Peradilan ini tetap diakui oleh Pemerintah Republik Indonesia dalam Undang-2 Darurat No. 1/51.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1"/>
          <p:cNvSpPr/>
          <p:nvPr/>
        </p:nvSpPr>
        <p:spPr>
          <a:xfrm>
            <a:off x="611188" y="115888"/>
            <a:ext cx="7921625" cy="655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Arti keputusan kepala rakyat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Dengan keputusan itu kepala rakyat melakukan secara konkrit dan memberi bentuk konkrit (“</a:t>
            </a:r>
            <a:r>
              <a:rPr lang="en-US" altLang="x-non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Gestaltung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”) kepada apa yang hidup di dalam masyarakat desanya sebagai rasa keadilan ataupun kesadaran keadilan rakyat.</a:t>
            </a:r>
            <a:b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Demokrasi di suasana desa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Kepala rakyat dalam menjalankan tugasnya selalu bermusyawarah dengan teman-temannya yang ikut duduk dalam pemerintahan desa, bahkan dalam banyak hal ia bermusyawarah di rapat desa dengan para warga desa yang berhak ikut bermusyawarah dalam hal-hal yang tertentu.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3"/>
          <p:cNvSpPr txBox="1"/>
          <p:nvPr/>
        </p:nvSpPr>
        <p:spPr>
          <a:xfrm>
            <a:off x="755650" y="620713"/>
            <a:ext cx="7848600" cy="60213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Oleh VAN VOLLEN HOVEN dlm buku “</a:t>
            </a:r>
            <a:r>
              <a:rPr b="1" i="1" dirty="0">
                <a:latin typeface="Arial" panose="020B0604020202020204" pitchFamily="34" charset="0"/>
                <a:cs typeface="Arial" panose="020B0604020202020204" pitchFamily="34" charset="0"/>
              </a:rPr>
              <a:t>Adatrecht 1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r>
              <a:rPr lang="en-US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Meliputi :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Aceh;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Tanah Gayo – Alas, Batak, Nias;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Daerah Minangkabau &amp; Mentawai;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Sumat</a:t>
            </a:r>
            <a:r>
              <a:rPr lang="en-US" altLang="x-none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ra Selatan;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Daerah Melayu (Sumat</a:t>
            </a:r>
            <a:r>
              <a:rPr lang="en-US" altLang="x-none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ra Timur, Jambi, Riau);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Bangka &amp; Belitung;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Kalimantan;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Minahasa;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Gorontalo;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Daerah Toraja;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Sulawesi Selatan;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Kepulauan Ternate;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Maluku, Ambon;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Irian;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Kepulauan Timor;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Bali, Lombok, Sumbawa Barat;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Jawa Tengah, Jawa Timur, Madura;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Daerah2 Swapraja</a:t>
            </a:r>
            <a:r>
              <a:rPr lang="en-US" altLang="x-none" dirty="0">
                <a:latin typeface="Arial" panose="020B0604020202020204" pitchFamily="34" charset="0"/>
                <a:cs typeface="Arial" panose="020B0604020202020204" pitchFamily="34" charset="0"/>
              </a:rPr>
              <a:t>/ Kerajaan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(Surakarta</a:t>
            </a:r>
            <a:r>
              <a:rPr lang="en-US" altLang="x-none" dirty="0">
                <a:latin typeface="Arial" panose="020B0604020202020204" pitchFamily="34" charset="0"/>
                <a:cs typeface="Arial" panose="020B0604020202020204" pitchFamily="34" charset="0"/>
              </a:rPr>
              <a:t>/Solo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&amp; Yogyakarta);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Jawa Barat</a:t>
            </a:r>
            <a:r>
              <a:rPr lang="en-US" altLang="x-none" dirty="0">
                <a:latin typeface="Arial" panose="020B0604020202020204" pitchFamily="34" charset="0"/>
                <a:cs typeface="Arial" panose="020B0604020202020204" pitchFamily="34" charset="0"/>
              </a:rPr>
              <a:t> (Parahiangan, Tanah Sunda, Jakarta, Banten)</a:t>
            </a:r>
            <a:endParaRPr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417513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19 LINGKARAN HUKUM ADAT / LINGKUNGAN HUKUM ADAT</a:t>
            </a:r>
            <a:endParaRPr lang="en-US" altLang="x-none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4"/>
          <p:cNvSpPr/>
          <p:nvPr/>
        </p:nvSpPr>
        <p:spPr>
          <a:xfrm>
            <a:off x="2395538" y="1500188"/>
            <a:ext cx="4248150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sz="6000" dirty="0">
                <a:latin typeface="Harlow Solid Italic" panose="04030604020F02020D02" pitchFamily="82" charset="0"/>
                <a:cs typeface="Arial" panose="020B0604020202020204" pitchFamily="34" charset="0"/>
              </a:rPr>
              <a:t>Terima kasih</a:t>
            </a:r>
            <a:endParaRPr sz="6000" dirty="0">
              <a:latin typeface="Harlow Solid Italic" panose="04030604020F02020D02" pitchFamily="82" charset="0"/>
            </a:endParaRPr>
          </a:p>
        </p:txBody>
      </p:sp>
      <p:sp>
        <p:nvSpPr>
          <p:cNvPr id="19459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Slide Number Placeholder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4"/>
          <p:cNvSpPr/>
          <p:nvPr/>
        </p:nvSpPr>
        <p:spPr>
          <a:xfrm>
            <a:off x="611188" y="327025"/>
            <a:ext cx="7921625" cy="5694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TATA SUSUNAN</a:t>
            </a:r>
            <a:endParaRPr lang="en-US" altLang="x-none" sz="28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Van Vollenhoven dalam bukunya </a:t>
            </a:r>
            <a:r>
              <a:rPr lang="en-US" altLang="x-non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“Adatrecht I” 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menguraikan keadaan tata susunan persekutuan-2 hukum dari masing-2  lingkaran hukum.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Taer Haar dalam bukunya </a:t>
            </a:r>
            <a:r>
              <a:rPr lang="en-US" altLang="x-non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“Beginselen en stelsel van het Adatrecht</a:t>
            </a:r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” menguraikan keadaan tata susunan persekutuan-2 hukum menurut berbagai-bagai bentuk yang didapati pada berbagai-bagai susunan rakyat seluruh daerah di Indonesia.</a:t>
            </a:r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Slide Number Placeholder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188" y="185738"/>
            <a:ext cx="80645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Dari uraian-2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kedua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sarjana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tersebut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di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atas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diketemukan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garis-2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ataupun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dasar-2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umum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Segala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badan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persekutuan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dipimpin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Kepala-2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Sifat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susunan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pimpinan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itu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erat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hubungannya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sifat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serta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susunan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tiap-2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jenis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badan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persekutuan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bersangkutan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Kalau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ditinjau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tata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susunan-2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beberapa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persekutuan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dibeberapa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lingkaran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hukum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maka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didapat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gambaran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1"/>
          <p:cNvSpPr/>
          <p:nvPr/>
        </p:nvSpPr>
        <p:spPr>
          <a:xfrm>
            <a:off x="611188" y="188913"/>
            <a:ext cx="7921625" cy="655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Di daerah Tapanuli: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Persekutuan daerah disebut negeri, di sebelah selatan disebut kuria, sedangkan di Padanglawas disebut luhas.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Persekutuan kampung disebut huta. Yang menjadi kepala negeri/kuria dan kepala huta adalah seorang dari marga asal. 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Marga lain-lain yang ikut bertempat tinggal di daerah tersebut atau di huta itu (= marga rakyat) - di Tapanuli Selatan marga itu disebut parripe. 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1"/>
          <p:cNvSpPr/>
          <p:nvPr/>
        </p:nvSpPr>
        <p:spPr>
          <a:xfrm>
            <a:off x="611188" y="188913"/>
            <a:ext cx="7921625" cy="6124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Di daerah Minangkabau: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Persekutuan hukum disebut “nagari”. Nagari terdiri atas famili-famili yang masing-masing dikepalai oleh seorang “penghulu andiko”, yakni laki-laki tertua dari juria (= bagian famili) yang tertua pula; sedangkan tiap juria ini diketuai oleh orang tua-tuanya sendiri yang bernama mamak kepala waris atau tungganai.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Di Minangkabau ada dua jenis tata susunan nagari, yaitu: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a.   Di tanah Agam berlaku adat “Bodi-Caniago” 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b. Di daerah Koto Piliang (Tanah Datar dan Limapuluh kota).</a:t>
            </a:r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Rectangle 1"/>
          <p:cNvSpPr/>
          <p:nvPr/>
        </p:nvSpPr>
        <p:spPr>
          <a:xfrm>
            <a:off x="611188" y="188913"/>
            <a:ext cx="7921625" cy="6124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Di Pulau-pulau Ambon dan Uliasser: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Para famili yang di daerah ini disebut “ruma” atau “tau”. 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Lima atau sembilan clan terikat dalam perikatan golongan, yaitu “uli lima” atau ”uli siwa”.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Di Pulau Bali: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Desa di Bali merupakan persekutuan teritorial warga suatu desa disebut krama desa, kanoman, dan sebagainya.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1"/>
          <p:cNvSpPr/>
          <p:nvPr/>
        </p:nvSpPr>
        <p:spPr>
          <a:xfrm>
            <a:off x="684213" y="260350"/>
            <a:ext cx="7991475" cy="5694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Dalam desa didapati berbagai perikatan yang masing-masing merupakan instansi bawahan desa. 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Kepala desa di Bali disebut “klian”. Di Bali dikenal pula persekutuan pengairan, yang disebut “subak”.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Di Aceh: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Di Aceh pun terdapat persekutuan-persekutuan daerah yang dikepalai oleh seorang “ullebalang” atau “tjiq”. 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Desa di Aceh disebut “gampong” atau “meunasah”.</a:t>
            </a:r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1"/>
          <p:cNvSpPr/>
          <p:nvPr/>
        </p:nvSpPr>
        <p:spPr>
          <a:xfrm>
            <a:off x="684213" y="260350"/>
            <a:ext cx="7991475" cy="5262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Kepala desa berserta imeum bersama-sama menjadi anggota suatu dewan yang anggota-anggotanya terdiri atas para orang-orang warga desa itu dan disebut “Ureueng tuha”. 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Di daerah Bolaang Mongondow: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Desa ini juga merupakan teritorial serta dikepalai oleh seorang kepala desa yang disebut kimelaha yang dibantu oleh beberapa pembantu, disebut probis. </a:t>
            </a:r>
            <a:endParaRPr lang="en-US" altLang="x-non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Slide Number Placeholder 1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id-ID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1"/>
          <p:cNvSpPr/>
          <p:nvPr/>
        </p:nvSpPr>
        <p:spPr>
          <a:xfrm>
            <a:off x="539750" y="277813"/>
            <a:ext cx="8135938" cy="466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Di Sumatera Selatan: 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	Persekutuan daerah yg sifatnya teritorial disebut “marga”. 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	Marga dikepalai oleh pasirah dgn gelar depati atau pangeran. 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	Marga terdiri atas dusun-2.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Di daerah Banten: </a:t>
            </a:r>
            <a:endParaRPr lang="en-US" altLang="x-none" sz="27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x-none" sz="2700" dirty="0">
                <a:latin typeface="Arial" panose="020B0604020202020204" pitchFamily="34" charset="0"/>
                <a:cs typeface="Times New Roman" panose="02020603050405020304" pitchFamily="18" charset="0"/>
              </a:rPr>
              <a:t>	Desa/persekutuan teritorial serta terdiri atas beberapa ampian atau kampong, yg dikepalai oleh “kokolot”atau “tua-tua”. </a:t>
            </a:r>
            <a:endParaRPr lang="en-US" altLang="x-none" sz="27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7051</Words>
  <Application>WPS Presentation</Application>
  <PresentationFormat>On-screen Show (4:3)</PresentationFormat>
  <Paragraphs>173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Times New Roman</vt:lpstr>
      <vt:lpstr>Harlow Solid Italic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Abas</dc:creator>
  <cp:lastModifiedBy>ACER</cp:lastModifiedBy>
  <cp:revision>134</cp:revision>
  <dcterms:created xsi:type="dcterms:W3CDTF">2020-11-27T19:05:10Z</dcterms:created>
  <dcterms:modified xsi:type="dcterms:W3CDTF">2021-12-02T02:41:17Z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7CE12E731D504BB290804D2A08426C1F</vt:lpwstr>
  </property>
  <property fmtid="{D5CDD505-2E9C-101B-9397-08002B2CF9AE}" pid="3" name="KSOProductBuildVer">
    <vt:lpwstr>1033-11.2.0.10382</vt:lpwstr>
  </property>
</Properties>
</file>