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256" r:id="rId3"/>
    <p:sldId id="303" r:id="rId5"/>
    <p:sldId id="312" r:id="rId6"/>
    <p:sldId id="313" r:id="rId7"/>
    <p:sldId id="311" r:id="rId8"/>
    <p:sldId id="315" r:id="rId9"/>
    <p:sldId id="316" r:id="rId10"/>
  </p:sldIdLst>
  <p:sldSz cx="9144000" cy="6858000" type="screen4x3"/>
  <p:notesSz cx="7019925" cy="9305925"/>
  <p:defaultTextStyle>
    <a:defPPr>
      <a:defRPr lang="id-ID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031"/>
    <p:restoredTop sz="94464"/>
  </p:normalViewPr>
  <p:slideViewPr>
    <p:cSldViewPr showGuides="1">
      <p:cViewPr varScale="1">
        <p:scale>
          <a:sx n="86" d="100"/>
          <a:sy n="86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algn="r"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5FC1E3-59F5-48F2-9E30-86B02A9E41D3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/>
          <a:p>
            <a:pPr lvl="0" algn="r" defTabSz="933450" eaLnBrk="1" hangingPunct="1">
              <a:buNone/>
            </a:pPr>
            <a:fld id="{9A0DB2DC-4C9A-4742-B13C-FB6460FD3503}" type="slidenum">
              <a:rPr lang="en-US" altLang="x-none" sz="1200" dirty="0">
                <a:latin typeface="Calibri" panose="020F0502020204030204" pitchFamily="34" charset="0"/>
              </a:rPr>
            </a:fld>
            <a:endParaRPr lang="en-US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algn="r"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353A4C8-7B8B-4F61-95E3-C38E9147C080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2963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b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b" anchorCtr="0" compatLnSpc="1"/>
          <a:p>
            <a:pPr lvl="0" algn="r" defTabSz="933450" eaLnBrk="1" hangingPunct="1">
              <a:buNone/>
            </a:pPr>
            <a:fld id="{9A0DB2DC-4C9A-4742-B13C-FB6460FD3503}" type="slidenum">
              <a:rPr lang="id-ID" sz="1200" dirty="0">
                <a:latin typeface="Calibri" panose="020F0502020204030204" pitchFamily="34" charset="0"/>
              </a:rPr>
            </a:fld>
            <a:endParaRPr lang="id-ID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3287" tIns="46644" rIns="93287" bIns="46644" anchor="t" anchorCtr="0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126D65-B05E-4280-996D-A7CC9C46159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126D65-B05E-4280-996D-A7CC9C46159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126D65-B05E-4280-996D-A7CC9C46159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126D65-B05E-4280-996D-A7CC9C46159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126D65-B05E-4280-996D-A7CC9C46159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126D65-B05E-4280-996D-A7CC9C46159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126D65-B05E-4280-996D-A7CC9C46159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126D65-B05E-4280-996D-A7CC9C46159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126D65-B05E-4280-996D-A7CC9C46159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126D65-B05E-4280-996D-A7CC9C46159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126D65-B05E-4280-996D-A7CC9C46159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x-none"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x-none" dirty="0"/>
              <a:t>Click to edit Master text styles</a:t>
            </a:r>
            <a:endParaRPr lang="en-US" altLang="x-none" dirty="0"/>
          </a:p>
          <a:p>
            <a:pPr lvl="1"/>
            <a:r>
              <a:rPr lang="en-US" altLang="x-none" dirty="0"/>
              <a:t>Second level</a:t>
            </a:r>
            <a:endParaRPr lang="en-US" altLang="x-none" dirty="0"/>
          </a:p>
          <a:p>
            <a:pPr lvl="2"/>
            <a:r>
              <a:rPr lang="en-US" altLang="x-none" dirty="0"/>
              <a:t>Third level</a:t>
            </a:r>
            <a:endParaRPr lang="en-US" altLang="x-none" dirty="0"/>
          </a:p>
          <a:p>
            <a:pPr lvl="3"/>
            <a:r>
              <a:rPr lang="en-US" altLang="x-none" dirty="0"/>
              <a:t>Fourth level</a:t>
            </a:r>
            <a:endParaRPr lang="en-US" altLang="x-none" dirty="0"/>
          </a:p>
          <a:p>
            <a:pPr lvl="4"/>
            <a:r>
              <a:rPr lang="en-US" altLang="x-none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126D65-B05E-4280-996D-A7CC9C46159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hyperlink" Target="mailto:abbas2107022@gmail.com" TargetMode="External"/><Relationship Id="rId1" Type="http://schemas.openxmlformats.org/officeDocument/2006/relationships/hyperlink" Target="mailto:Muhamad.abas@ubpkarawang.ac.i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2"/>
          <p:cNvSpPr txBox="1"/>
          <p:nvPr/>
        </p:nvSpPr>
        <p:spPr>
          <a:xfrm>
            <a:off x="250825" y="2711450"/>
            <a:ext cx="8535988" cy="40306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 SARJANA ILMU HUKUM</a:t>
            </a:r>
            <a:endParaRPr lang="en-US" alt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UNIVERSITAS BUANA PERJUANGAN </a:t>
            </a:r>
            <a:endParaRPr lang="en-US" altLang="x-non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KARAWANG</a:t>
            </a:r>
            <a:endParaRPr lang="en-US" altLang="x-non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US" alt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	: Muhamad Abas SH.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MH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. HP: 085318977135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  <a:hlinkClick r:id="rId1"/>
              </a:rPr>
              <a:t>Muhamad.abas@ubpkarawang.ac.id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abbas2107022@gmail.com</a:t>
            </a:r>
            <a:endParaRPr lang="en-US" altLang="x-none" sz="2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051" name="Picture 6" descr="gambar%2Bada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5388" y="309563"/>
            <a:ext cx="4122737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Rectangle 1"/>
          <p:cNvSpPr/>
          <p:nvPr/>
        </p:nvSpPr>
        <p:spPr>
          <a:xfrm>
            <a:off x="2833688" y="2849563"/>
            <a:ext cx="36258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 ADAT</a:t>
            </a:r>
            <a:endParaRPr lang="en-US" altLang="x-none" sz="4000" b="1" dirty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53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74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74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2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charRg st="29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6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charRg st="68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19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charRg st="119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Slide Number Placeholder 2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5"/>
          <p:cNvSpPr/>
          <p:nvPr/>
        </p:nvSpPr>
        <p:spPr>
          <a:xfrm>
            <a:off x="539750" y="333375"/>
            <a:ext cx="8135938" cy="5262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457200" algn="ctr">
              <a:buNone/>
            </a:pPr>
            <a:r>
              <a:rPr lang="en-US" altLang="x-none" sz="2800" b="1" dirty="0">
                <a:latin typeface="Arial" panose="020B0604020202020204" pitchFamily="34" charset="0"/>
              </a:rPr>
              <a:t>HUBUNGAN ANTARA INDIVIDU DAN MASYARAKAT</a:t>
            </a:r>
            <a:r>
              <a:rPr sz="2800" b="1" dirty="0">
                <a:latin typeface="Arial" panose="020B0604020202020204" pitchFamily="34" charset="0"/>
              </a:rPr>
              <a:t> </a:t>
            </a:r>
            <a:br>
              <a:rPr sz="2800" dirty="0">
                <a:latin typeface="Arial" panose="020B0604020202020204" pitchFamily="34" charset="0"/>
              </a:rPr>
            </a:br>
            <a:endParaRPr sz="2800" dirty="0">
              <a:latin typeface="Arial" panose="020B0604020202020204" pitchFamily="34" charset="0"/>
            </a:endParaRPr>
          </a:p>
          <a:p>
            <a:pPr indent="457200" algn="just">
              <a:buNone/>
            </a:pPr>
            <a:r>
              <a:rPr lang="en-US" altLang="x-none" sz="2800" dirty="0">
                <a:latin typeface="Arial" panose="020B0604020202020204" pitchFamily="34" charset="0"/>
              </a:rPr>
              <a:t>Hubungan antara individu dengan masyarakat:</a:t>
            </a:r>
            <a:endParaRPr lang="en-US" altLang="x-none" sz="2800" dirty="0">
              <a:latin typeface="Arial" panose="020B0604020202020204" pitchFamily="34" charset="0"/>
            </a:endParaRPr>
          </a:p>
          <a:p>
            <a:pPr indent="457200" algn="just">
              <a:buNone/>
            </a:pPr>
            <a:endParaRPr lang="en-US" altLang="x-none" sz="2800" dirty="0">
              <a:latin typeface="Arial" panose="020B0604020202020204" pitchFamily="34" charset="0"/>
            </a:endParaRPr>
          </a:p>
          <a:p>
            <a:pPr marL="971550" lvl="1" indent="-514350" algn="just">
              <a:buFont typeface="Calibri" panose="020F0502020204030204" pitchFamily="34" charset="0"/>
              <a:buAutoNum type="arabicPeriod"/>
            </a:pPr>
            <a:r>
              <a:rPr lang="en-US" altLang="x-none" sz="2800" dirty="0">
                <a:latin typeface="Arial" panose="020B0604020202020204" pitchFamily="34" charset="0"/>
              </a:rPr>
              <a:t>Individu memiliki status yang relative dominan terhadap masyarakat</a:t>
            </a:r>
            <a:endParaRPr sz="2800" dirty="0">
              <a:latin typeface="Arial" panose="020B0604020202020204" pitchFamily="34" charset="0"/>
            </a:endParaRPr>
          </a:p>
          <a:p>
            <a:pPr marL="971550" lvl="1" indent="-514350" algn="just">
              <a:buFont typeface="Calibri" panose="020F0502020204030204" pitchFamily="34" charset="0"/>
              <a:buAutoNum type="arabicPeriod"/>
            </a:pPr>
            <a:r>
              <a:rPr lang="en-US" altLang="x-none" sz="2800" dirty="0">
                <a:latin typeface="Arial" panose="020B0604020202020204" pitchFamily="34" charset="0"/>
              </a:rPr>
              <a:t>Masyarakat memiliki status yang relative dominan terhadap individu</a:t>
            </a:r>
            <a:endParaRPr sz="2800" dirty="0">
              <a:latin typeface="Arial" panose="020B0604020202020204" pitchFamily="34" charset="0"/>
            </a:endParaRPr>
          </a:p>
          <a:p>
            <a:pPr marL="971550" lvl="1" indent="-514350" algn="just">
              <a:buFont typeface="Calibri" panose="020F0502020204030204" pitchFamily="34" charset="0"/>
              <a:buAutoNum type="arabicPeriod"/>
            </a:pPr>
            <a:r>
              <a:rPr lang="en-US" altLang="x-none" sz="2800" dirty="0">
                <a:latin typeface="Arial" panose="020B0604020202020204" pitchFamily="34" charset="0"/>
              </a:rPr>
              <a:t>Individu dan masyarakat saling tergantungan</a:t>
            </a:r>
            <a:endParaRPr lang="en-US" altLang="x-none" sz="2800" dirty="0">
              <a:latin typeface="Arial" panose="020B0604020202020204" pitchFamily="34" charset="0"/>
            </a:endParaRPr>
          </a:p>
          <a:p>
            <a:pPr indent="457200" algn="just">
              <a:buNone/>
            </a:pPr>
            <a:endParaRPr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Slide Number Placeholder 2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Rectangle 5"/>
          <p:cNvSpPr/>
          <p:nvPr/>
        </p:nvSpPr>
        <p:spPr>
          <a:xfrm>
            <a:off x="539750" y="185738"/>
            <a:ext cx="8135938" cy="65563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457200" algn="just"/>
            <a:r>
              <a:rPr lang="en-US" altLang="x-none" sz="2800" dirty="0">
                <a:latin typeface="Arial" panose="020B0604020202020204" pitchFamily="34" charset="0"/>
              </a:rPr>
              <a:t>Hubungan antara individu dengan masyarakat seperti dimaksud diatas menunjukkan bahwa individu memiliki status yang relative dominan terhadap masyarakat, sedangkan lainnya menganggap bahwa individu itu tunduk pada masyarakat.</a:t>
            </a:r>
            <a:endParaRPr lang="en-US" altLang="x-none" sz="2800" dirty="0">
              <a:latin typeface="Arial" panose="020B0604020202020204" pitchFamily="34" charset="0"/>
            </a:endParaRPr>
          </a:p>
          <a:p>
            <a:pPr indent="457200" algn="just"/>
            <a:endParaRPr lang="en-US" altLang="x-none" sz="2800" dirty="0">
              <a:latin typeface="Arial" panose="020B0604020202020204" pitchFamily="34" charset="0"/>
            </a:endParaRPr>
          </a:p>
          <a:p>
            <a:pPr indent="457200" algn="just"/>
            <a:r>
              <a:rPr lang="en-US" altLang="x-none" sz="2800" dirty="0">
                <a:latin typeface="Arial" panose="020B0604020202020204" pitchFamily="34" charset="0"/>
              </a:rPr>
              <a:t> Sementara itu masih terdapat suatu hubungan lagi, yaitu adanya hubungan interpenden (saling ketergantungan) antara individu di dalam masyarakat yang tidak terbatas kuantitasnya. </a:t>
            </a:r>
            <a:endParaRPr lang="en-US" altLang="x-none" sz="2800" dirty="0">
              <a:latin typeface="Arial" panose="020B0604020202020204" pitchFamily="34" charset="0"/>
            </a:endParaRPr>
          </a:p>
          <a:p>
            <a:pPr indent="457200" algn="just"/>
            <a:endParaRPr lang="en-US" altLang="x-none" sz="2800" dirty="0">
              <a:latin typeface="Arial" panose="020B0604020202020204" pitchFamily="34" charset="0"/>
            </a:endParaRPr>
          </a:p>
          <a:p>
            <a:pPr indent="457200" algn="just"/>
            <a:r>
              <a:rPr lang="en-US" altLang="x-none" sz="2800" dirty="0">
                <a:latin typeface="Arial" panose="020B0604020202020204" pitchFamily="34" charset="0"/>
              </a:rPr>
              <a:t>Setiap satuan individu itu masing-masing mempunyai kekhususan yang berpengaruh terhadap dinamika kehidupan masyarakat.</a:t>
            </a:r>
            <a:endParaRPr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Slide Number Placeholder 2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5"/>
          <p:cNvSpPr/>
          <p:nvPr/>
        </p:nvSpPr>
        <p:spPr>
          <a:xfrm>
            <a:off x="539750" y="322263"/>
            <a:ext cx="8135938" cy="3970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457200" algn="just"/>
            <a:r>
              <a:rPr lang="en-US" altLang="x-none" sz="2800" dirty="0">
                <a:latin typeface="Arial" panose="020B0604020202020204" pitchFamily="34" charset="0"/>
              </a:rPr>
              <a:t>Dalam hal tersebut, Soepomo berpendapat, bahwa individu ialah suatu makhluk dimana masyarakat mengkhususkan diri. </a:t>
            </a:r>
            <a:endParaRPr lang="en-US" altLang="x-none" sz="2800" dirty="0">
              <a:latin typeface="Arial" panose="020B0604020202020204" pitchFamily="34" charset="0"/>
            </a:endParaRPr>
          </a:p>
          <a:p>
            <a:pPr indent="457200" algn="just"/>
            <a:endParaRPr lang="en-US" altLang="x-none" sz="2800" dirty="0">
              <a:latin typeface="Arial" panose="020B0604020202020204" pitchFamily="34" charset="0"/>
            </a:endParaRPr>
          </a:p>
          <a:p>
            <a:pPr indent="457200" algn="just"/>
            <a:r>
              <a:rPr lang="en-US" altLang="x-none" sz="2800" dirty="0">
                <a:latin typeface="Arial" panose="020B0604020202020204" pitchFamily="34" charset="0"/>
              </a:rPr>
              <a:t>Masyarakat adalah keseluruhan dari sekian anggota-anggota seorang-seorang. </a:t>
            </a:r>
            <a:endParaRPr lang="en-US" altLang="x-none" sz="2800" dirty="0">
              <a:latin typeface="Arial" panose="020B0604020202020204" pitchFamily="34" charset="0"/>
            </a:endParaRPr>
          </a:p>
          <a:p>
            <a:pPr indent="457200" algn="just"/>
            <a:endParaRPr lang="en-US" altLang="x-none" sz="2800" dirty="0">
              <a:latin typeface="Arial" panose="020B0604020202020204" pitchFamily="34" charset="0"/>
            </a:endParaRPr>
          </a:p>
          <a:p>
            <a:pPr indent="457200" algn="just"/>
            <a:r>
              <a:rPr lang="en-US" altLang="x-none" sz="2800" dirty="0">
                <a:latin typeface="Arial" panose="020B0604020202020204" pitchFamily="34" charset="0"/>
              </a:rPr>
              <a:t>Karena itu, keinsafan individu kemasyarakatan dan keinsafan individu bercampur baur.</a:t>
            </a:r>
            <a:endParaRPr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11188" y="115888"/>
            <a:ext cx="7993063" cy="65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Walaupun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demikian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berarti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kehidupan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individu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warga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masyarakat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sekali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berpeluang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kehidupan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bersifat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pribadi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Sebaliknya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kehidupan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masyarakat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mengalami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proses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serba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individualis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pun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kehidupan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bersama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ditinggalkan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Djojodigoeno membedakan hubungan individu dan masyarakat kepada dua jenis, yaitu paguyuban dan patembayan.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Paguyuban adalah masyarakat yang bersifat komunal (kebersam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an).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Patembayan adalah masyararkat bersifat individual.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1" name="Rectangle 7"/>
          <p:cNvSpPr/>
          <p:nvPr/>
        </p:nvSpPr>
        <p:spPr>
          <a:xfrm>
            <a:off x="539750" y="44450"/>
            <a:ext cx="7993063" cy="61261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just"/>
            <a:r>
              <a:rPr lang="en-US" altLang="x-none" sz="2800" dirty="0">
                <a:latin typeface="Arial" panose="020B0604020202020204" pitchFamily="34" charset="0"/>
              </a:rPr>
              <a:t>	</a:t>
            </a:r>
            <a:r>
              <a:rPr sz="2800" dirty="0">
                <a:latin typeface="Arial" panose="020B0604020202020204" pitchFamily="34" charset="0"/>
              </a:rPr>
              <a:t>Hukum adat sebagai hukum yg mengatur masyarakat</a:t>
            </a:r>
            <a:r>
              <a:rPr lang="en-US" altLang="x-none" sz="2800" dirty="0">
                <a:latin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</a:rPr>
              <a:t>berciri</a:t>
            </a:r>
            <a:r>
              <a:rPr lang="en-US" altLang="x-none" sz="2800" dirty="0">
                <a:latin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</a:rPr>
              <a:t>komunal yang pokok diberi perlindungan oleh hukum adalah kepentingan</a:t>
            </a:r>
            <a:br>
              <a:rPr sz="2800" dirty="0">
                <a:latin typeface="Arial" panose="020B0604020202020204" pitchFamily="34" charset="0"/>
              </a:rPr>
            </a:br>
            <a:r>
              <a:rPr sz="2800" dirty="0">
                <a:latin typeface="Arial" panose="020B0604020202020204" pitchFamily="34" charset="0"/>
              </a:rPr>
              <a:t>masyarakat.</a:t>
            </a:r>
            <a:r>
              <a:rPr lang="en-US" altLang="x-none" sz="2800" dirty="0">
                <a:latin typeface="Arial" panose="020B0604020202020204" pitchFamily="34" charset="0"/>
              </a:rPr>
              <a:t> </a:t>
            </a:r>
            <a:endParaRPr lang="en-US" altLang="x-none" sz="2800" dirty="0">
              <a:latin typeface="Arial" panose="020B0604020202020204" pitchFamily="34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</a:rPr>
              <a:t>	</a:t>
            </a:r>
            <a:endParaRPr lang="en-US" altLang="x-none" sz="2800" dirty="0">
              <a:latin typeface="Arial" panose="020B0604020202020204" pitchFamily="34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</a:rPr>
              <a:t>	S</a:t>
            </a:r>
            <a:r>
              <a:rPr sz="2800" dirty="0">
                <a:latin typeface="Arial" panose="020B0604020202020204" pitchFamily="34" charset="0"/>
              </a:rPr>
              <a:t>edangkan kepentingan perorangan (individu) tidak mendapatkan</a:t>
            </a:r>
            <a:r>
              <a:rPr lang="en-US" altLang="x-none" sz="2800" dirty="0">
                <a:latin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</a:rPr>
              <a:t>tekanan.</a:t>
            </a:r>
            <a:r>
              <a:rPr lang="en-US" altLang="x-none" sz="2800" dirty="0">
                <a:latin typeface="Arial" panose="020B0604020202020204" pitchFamily="34" charset="0"/>
              </a:rPr>
              <a:t> I</a:t>
            </a:r>
            <a:r>
              <a:rPr sz="2800" dirty="0">
                <a:latin typeface="Arial" panose="020B0604020202020204" pitchFamily="34" charset="0"/>
              </a:rPr>
              <a:t>ndividu dalam pandangan hukum adat tidak terlepas dari masyarakat. </a:t>
            </a:r>
            <a:endParaRPr lang="en-US" altLang="x-none" sz="2800" dirty="0">
              <a:latin typeface="Arial" panose="020B0604020202020204" pitchFamily="34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</a:rPr>
              <a:t>	</a:t>
            </a:r>
            <a:r>
              <a:rPr sz="2800" dirty="0">
                <a:latin typeface="Arial" panose="020B0604020202020204" pitchFamily="34" charset="0"/>
              </a:rPr>
              <a:t>Menurut hukum adat masyarakatlah yang kuat kuasa menentukan segalah sesuatu dan menentukan arah kepada semua tindak tanduk individu.</a:t>
            </a:r>
            <a:r>
              <a:rPr lang="en-US" altLang="x-none" sz="2800" dirty="0">
                <a:latin typeface="Arial" panose="020B0604020202020204" pitchFamily="34" charset="0"/>
              </a:rPr>
              <a:t> </a:t>
            </a:r>
            <a:endParaRPr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7"/>
          <p:cNvSpPr/>
          <p:nvPr/>
        </p:nvSpPr>
        <p:spPr>
          <a:xfrm>
            <a:off x="523875" y="404813"/>
            <a:ext cx="7993063" cy="18161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just"/>
            <a:r>
              <a:rPr lang="en-US" altLang="x-none" sz="2800" dirty="0">
                <a:latin typeface="Arial" panose="020B0604020202020204" pitchFamily="34" charset="0"/>
              </a:rPr>
              <a:t>	H</a:t>
            </a:r>
            <a:r>
              <a:rPr sz="2800" dirty="0">
                <a:latin typeface="Arial" panose="020B0604020202020204" pitchFamily="34" charset="0"/>
              </a:rPr>
              <a:t>ukum itu adalah hak-hak yang bersifat kemasyarakatan dalam arti pemberian hak individu tidak akan meniadakan kepentingan umum dari hak tersebut. </a:t>
            </a: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8196" name="Rectangle 4"/>
          <p:cNvSpPr/>
          <p:nvPr/>
        </p:nvSpPr>
        <p:spPr>
          <a:xfrm>
            <a:off x="2195513" y="3429000"/>
            <a:ext cx="4248150" cy="1016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sz="6000" dirty="0">
                <a:latin typeface="Harlow Solid Italic" panose="04030604020F02020D02" pitchFamily="82" charset="0"/>
                <a:cs typeface="Arial" panose="020B0604020202020204" pitchFamily="34" charset="0"/>
              </a:rPr>
              <a:t>Terima kasih</a:t>
            </a:r>
            <a:endParaRPr sz="6000" dirty="0">
              <a:latin typeface="Harlow Solid Italic" panose="04030604020F02020D02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2313</Words>
  <Application>WPS Presentation</Application>
  <PresentationFormat>On-screen Show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Harlow Solid Italic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Abas</dc:creator>
  <cp:lastModifiedBy>ACER</cp:lastModifiedBy>
  <cp:revision>124</cp:revision>
  <dcterms:created xsi:type="dcterms:W3CDTF">2020-11-27T19:05:10Z</dcterms:created>
  <dcterms:modified xsi:type="dcterms:W3CDTF">2021-12-09T00:56:53Z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A6463D7DEBB84742BE962761E9D3EB35</vt:lpwstr>
  </property>
  <property fmtid="{D5CDD505-2E9C-101B-9397-08002B2CF9AE}" pid="3" name="KSOProductBuildVer">
    <vt:lpwstr>1033-11.2.0.10382</vt:lpwstr>
  </property>
</Properties>
</file>