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sldIdLst>
    <p:sldId id="256" r:id="rId2"/>
    <p:sldId id="314" r:id="rId3"/>
    <p:sldId id="274" r:id="rId4"/>
    <p:sldId id="301" r:id="rId5"/>
    <p:sldId id="279" r:id="rId6"/>
    <p:sldId id="277" r:id="rId7"/>
    <p:sldId id="304" r:id="rId8"/>
    <p:sldId id="302" r:id="rId9"/>
    <p:sldId id="315" r:id="rId10"/>
    <p:sldId id="316" r:id="rId11"/>
    <p:sldId id="31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76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F799FC-B04E-46DC-9692-59D121FD8015}" type="datetimeFigureOut">
              <a:rPr lang="en-ID" smtClean="0"/>
              <a:t>20/07/2023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0E5116-A9AF-490D-A0A9-790A1F51380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61096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>
            <a:extLst>
              <a:ext uri="{FF2B5EF4-FFF2-40B4-BE49-F238E27FC236}">
                <a16:creationId xmlns:a16="http://schemas.microsoft.com/office/drawing/2014/main" id="{16D39C18-A390-4CA9-9993-888AA08BD04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>
            <a:extLst>
              <a:ext uri="{FF2B5EF4-FFF2-40B4-BE49-F238E27FC236}">
                <a16:creationId xmlns:a16="http://schemas.microsoft.com/office/drawing/2014/main" id="{707F6FB5-3586-4CAA-BD76-C937E103E14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5604" name="Slide Number Placeholder 3">
            <a:extLst>
              <a:ext uri="{FF2B5EF4-FFF2-40B4-BE49-F238E27FC236}">
                <a16:creationId xmlns:a16="http://schemas.microsoft.com/office/drawing/2014/main" id="{B736AFE9-5122-4FF6-9084-2E0ADEF6F9A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19955982-174F-4B40-94F7-25BF5385D91D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>
            <a:extLst>
              <a:ext uri="{FF2B5EF4-FFF2-40B4-BE49-F238E27FC236}">
                <a16:creationId xmlns:a16="http://schemas.microsoft.com/office/drawing/2014/main" id="{15A23FBD-A17D-4B9A-8B0E-986C2643230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>
            <a:extLst>
              <a:ext uri="{FF2B5EF4-FFF2-40B4-BE49-F238E27FC236}">
                <a16:creationId xmlns:a16="http://schemas.microsoft.com/office/drawing/2014/main" id="{CFDEF8DB-5AB0-4CAB-9521-7ADA3F300E7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7652" name="Slide Number Placeholder 3">
            <a:extLst>
              <a:ext uri="{FF2B5EF4-FFF2-40B4-BE49-F238E27FC236}">
                <a16:creationId xmlns:a16="http://schemas.microsoft.com/office/drawing/2014/main" id="{D974D07A-8CDF-44BD-B354-8CBC7920E8E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4BD0F1CD-C44C-410D-B1A6-BCCAF6EBEF17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>
            <a:extLst>
              <a:ext uri="{FF2B5EF4-FFF2-40B4-BE49-F238E27FC236}">
                <a16:creationId xmlns:a16="http://schemas.microsoft.com/office/drawing/2014/main" id="{A48A0CD4-F47A-43AB-9419-38814B76730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>
            <a:extLst>
              <a:ext uri="{FF2B5EF4-FFF2-40B4-BE49-F238E27FC236}">
                <a16:creationId xmlns:a16="http://schemas.microsoft.com/office/drawing/2014/main" id="{6DFFD3EE-12D8-422E-B71C-0E97A07A308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9700" name="Slide Number Placeholder 3">
            <a:extLst>
              <a:ext uri="{FF2B5EF4-FFF2-40B4-BE49-F238E27FC236}">
                <a16:creationId xmlns:a16="http://schemas.microsoft.com/office/drawing/2014/main" id="{62CD90EC-CE93-4635-AF48-50AADAD8D75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F4EF2577-F0C1-4D15-A40A-3B486498E8E6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>
            <a:extLst>
              <a:ext uri="{FF2B5EF4-FFF2-40B4-BE49-F238E27FC236}">
                <a16:creationId xmlns:a16="http://schemas.microsoft.com/office/drawing/2014/main" id="{F1355011-E783-4AC1-9951-8318C17E79C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>
            <a:extLst>
              <a:ext uri="{FF2B5EF4-FFF2-40B4-BE49-F238E27FC236}">
                <a16:creationId xmlns:a16="http://schemas.microsoft.com/office/drawing/2014/main" id="{7048DEC8-FC1F-42EC-B44F-B78277CB383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altLang="en-US"/>
          </a:p>
        </p:txBody>
      </p:sp>
      <p:sp>
        <p:nvSpPr>
          <p:cNvPr id="31748" name="Slide Number Placeholder 3">
            <a:extLst>
              <a:ext uri="{FF2B5EF4-FFF2-40B4-BE49-F238E27FC236}">
                <a16:creationId xmlns:a16="http://schemas.microsoft.com/office/drawing/2014/main" id="{B8A80680-B2D1-4E7C-92BD-32C6DDADC21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AB0EE9F5-6F7A-47B5-A690-3236440E0E3C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>
            <a:extLst>
              <a:ext uri="{FF2B5EF4-FFF2-40B4-BE49-F238E27FC236}">
                <a16:creationId xmlns:a16="http://schemas.microsoft.com/office/drawing/2014/main" id="{A9A797D3-D4BD-4917-9E40-CF951CC0717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>
            <a:extLst>
              <a:ext uri="{FF2B5EF4-FFF2-40B4-BE49-F238E27FC236}">
                <a16:creationId xmlns:a16="http://schemas.microsoft.com/office/drawing/2014/main" id="{36C7E047-8A97-47C8-8FBF-897E3A86F64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3796" name="Slide Number Placeholder 3">
            <a:extLst>
              <a:ext uri="{FF2B5EF4-FFF2-40B4-BE49-F238E27FC236}">
                <a16:creationId xmlns:a16="http://schemas.microsoft.com/office/drawing/2014/main" id="{66B85534-DB8B-4DEB-A011-391FEC9359A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0324655B-0B47-48E6-AA9A-64F39D700AC0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>
            <a:extLst>
              <a:ext uri="{FF2B5EF4-FFF2-40B4-BE49-F238E27FC236}">
                <a16:creationId xmlns:a16="http://schemas.microsoft.com/office/drawing/2014/main" id="{9D077F9F-4FD9-4498-AB3D-08AD213B585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>
            <a:extLst>
              <a:ext uri="{FF2B5EF4-FFF2-40B4-BE49-F238E27FC236}">
                <a16:creationId xmlns:a16="http://schemas.microsoft.com/office/drawing/2014/main" id="{D97A62B7-8624-4A27-93C6-C4FF76F2CE2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5844" name="Slide Number Placeholder 3">
            <a:extLst>
              <a:ext uri="{FF2B5EF4-FFF2-40B4-BE49-F238E27FC236}">
                <a16:creationId xmlns:a16="http://schemas.microsoft.com/office/drawing/2014/main" id="{6A0762FB-81AE-4327-B659-C6269CB2DA7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4A7D45F6-6457-4F88-875D-A83866644275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>
            <a:extLst>
              <a:ext uri="{FF2B5EF4-FFF2-40B4-BE49-F238E27FC236}">
                <a16:creationId xmlns:a16="http://schemas.microsoft.com/office/drawing/2014/main" id="{D50A57F8-0780-459E-87C5-4429B08ABD5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>
            <a:extLst>
              <a:ext uri="{FF2B5EF4-FFF2-40B4-BE49-F238E27FC236}">
                <a16:creationId xmlns:a16="http://schemas.microsoft.com/office/drawing/2014/main" id="{CA0629A7-2A16-4625-BFF2-4EC3772A7DB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7892" name="Slide Number Placeholder 3">
            <a:extLst>
              <a:ext uri="{FF2B5EF4-FFF2-40B4-BE49-F238E27FC236}">
                <a16:creationId xmlns:a16="http://schemas.microsoft.com/office/drawing/2014/main" id="{2FDEFB01-3E93-4312-AB5D-933B79FBFC3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60C8213C-CD3C-4B2A-946B-D89A6E481AD3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37BAA248-248F-4911-857F-9B51C34B5B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id="{A75EE0C4-EAEE-4A55-A00F-3EC62ABDC8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>
            <a:extLst>
              <a:ext uri="{FF2B5EF4-FFF2-40B4-BE49-F238E27FC236}">
                <a16:creationId xmlns:a16="http://schemas.microsoft.com/office/drawing/2014/main" id="{31D5ECC9-775B-44BD-A41E-17CA5F30FD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98B15-6D0E-4416-A735-C744585A49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732996"/>
      </p:ext>
    </p:extLst>
  </p:cSld>
  <p:clrMapOvr>
    <a:masterClrMapping/>
  </p:clrMapOvr>
  <p:transition spd="slow"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  <p:sldLayoutId id="2147483669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AB6B07E-04DE-46BF-9E4E-F817466B95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5238" y="4946375"/>
            <a:ext cx="8689976" cy="1371599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en-GB" sz="3200" b="1" cap="none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</a:rPr>
              <a:t>KOMUNIKASI VERBAL DAN NON VERBAL</a:t>
            </a:r>
          </a:p>
          <a:p>
            <a:r>
              <a:rPr lang="en-GB" b="1" cap="none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</a:rPr>
              <a:t>PERTEMUAN KE-3</a:t>
            </a:r>
            <a:endParaRPr lang="en-ID" b="1" cap="none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pic>
        <p:nvPicPr>
          <p:cNvPr id="1026" name="Picture 2" descr="Komunikasi Verbal">
            <a:extLst>
              <a:ext uri="{FF2B5EF4-FFF2-40B4-BE49-F238E27FC236}">
                <a16:creationId xmlns:a16="http://schemas.microsoft.com/office/drawing/2014/main" id="{607717A0-78F1-42B0-8B8D-3EDD548D84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3234" y="540026"/>
            <a:ext cx="7513983" cy="4124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97867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031D753-9C77-4C0B-A849-0E8849188692}"/>
              </a:ext>
            </a:extLst>
          </p:cNvPr>
          <p:cNvSpPr/>
          <p:nvPr/>
        </p:nvSpPr>
        <p:spPr>
          <a:xfrm>
            <a:off x="1905000" y="381000"/>
            <a:ext cx="7828618" cy="7078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b="1" cap="all" dirty="0">
                <a:ln/>
                <a:solidFill>
                  <a:srgbClr val="FF3300"/>
                </a:solidFill>
                <a:effectLst>
                  <a:outerShdw blurRad="19685" dist="12700" dir="5400000" algn="tl" rotWithShape="0">
                    <a:srgbClr val="FF3300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latin typeface="Arial" charset="0"/>
              </a:rPr>
              <a:t>KOMUNIKASI LINTAS BUDAYA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5EEC69-92A4-44EE-ADC2-C1EA6B4A34FB}"/>
              </a:ext>
            </a:extLst>
          </p:cNvPr>
          <p:cNvSpPr txBox="1">
            <a:spLocks/>
          </p:cNvSpPr>
          <p:nvPr/>
        </p:nvSpPr>
        <p:spPr>
          <a:xfrm>
            <a:off x="1252024" y="1222717"/>
            <a:ext cx="9889588" cy="51054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en-US" sz="2400" cap="none" dirty="0" err="1"/>
              <a:t>Komunikasi</a:t>
            </a:r>
            <a:r>
              <a:rPr lang="en-US" sz="2400" cap="none" dirty="0"/>
              <a:t> </a:t>
            </a:r>
            <a:r>
              <a:rPr lang="en-US" sz="2400" cap="none" dirty="0" err="1"/>
              <a:t>antar</a:t>
            </a:r>
            <a:r>
              <a:rPr lang="en-US" sz="2400" cap="none" dirty="0"/>
              <a:t> </a:t>
            </a:r>
            <a:r>
              <a:rPr lang="en-US" sz="2400" cap="none" dirty="0" err="1"/>
              <a:t>budaya</a:t>
            </a:r>
            <a:r>
              <a:rPr lang="en-US" sz="2400" cap="none" dirty="0"/>
              <a:t> </a:t>
            </a:r>
            <a:r>
              <a:rPr lang="en-US" sz="2400" cap="none" spc="-150" dirty="0" err="1"/>
              <a:t>adalah</a:t>
            </a:r>
            <a:r>
              <a:rPr lang="en-US" sz="2400" cap="none" dirty="0"/>
              <a:t> </a:t>
            </a:r>
            <a:r>
              <a:rPr lang="en-US" sz="2400" cap="none" dirty="0" err="1"/>
              <a:t>suatu</a:t>
            </a:r>
            <a:r>
              <a:rPr lang="en-US" sz="2400" cap="none" dirty="0"/>
              <a:t> proses </a:t>
            </a:r>
            <a:r>
              <a:rPr lang="en-US" sz="2400" cap="none" dirty="0" err="1"/>
              <a:t>mengirimkan</a:t>
            </a:r>
            <a:r>
              <a:rPr lang="en-US" sz="2400" cap="none" dirty="0"/>
              <a:t> dan </a:t>
            </a:r>
            <a:r>
              <a:rPr lang="en-US" sz="2400" cap="none" dirty="0" err="1"/>
              <a:t>menerima</a:t>
            </a:r>
            <a:r>
              <a:rPr lang="en-US" sz="2400" cap="none" dirty="0"/>
              <a:t> </a:t>
            </a:r>
            <a:r>
              <a:rPr lang="en-US" sz="2400" cap="none" dirty="0" err="1"/>
              <a:t>pesan-pesan</a:t>
            </a:r>
            <a:r>
              <a:rPr lang="en-US" sz="2400" cap="none" dirty="0"/>
              <a:t> </a:t>
            </a:r>
            <a:r>
              <a:rPr lang="en-US" sz="2400" cap="none" dirty="0" err="1"/>
              <a:t>antar</a:t>
            </a:r>
            <a:r>
              <a:rPr lang="en-US" sz="2400" cap="none" dirty="0"/>
              <a:t> orang-orang yang </a:t>
            </a:r>
            <a:r>
              <a:rPr lang="en-US" sz="2400" cap="none" dirty="0" err="1"/>
              <a:t>latar</a:t>
            </a:r>
            <a:r>
              <a:rPr lang="en-US" sz="2400" cap="none" dirty="0"/>
              <a:t> </a:t>
            </a:r>
            <a:r>
              <a:rPr lang="en-US" sz="2400" cap="none" dirty="0" err="1"/>
              <a:t>belakang</a:t>
            </a:r>
            <a:r>
              <a:rPr lang="en-US" sz="2400" cap="none" dirty="0"/>
              <a:t> </a:t>
            </a:r>
            <a:r>
              <a:rPr lang="en-US" sz="2400" cap="none" dirty="0" err="1"/>
              <a:t>budayanya</a:t>
            </a:r>
            <a:r>
              <a:rPr lang="en-US" sz="2400" cap="none" dirty="0"/>
              <a:t> </a:t>
            </a:r>
            <a:r>
              <a:rPr lang="en-US" sz="2400" cap="none" dirty="0" err="1"/>
              <a:t>dapat</a:t>
            </a:r>
            <a:r>
              <a:rPr lang="en-US" sz="2400" cap="none" dirty="0"/>
              <a:t> </a:t>
            </a:r>
            <a:r>
              <a:rPr lang="en-US" sz="2400" cap="none" dirty="0" err="1"/>
              <a:t>membawa</a:t>
            </a:r>
            <a:r>
              <a:rPr lang="en-US" sz="2400" cap="none" dirty="0"/>
              <a:t> </a:t>
            </a:r>
            <a:r>
              <a:rPr lang="en-US" sz="2400" cap="none" dirty="0" err="1"/>
              <a:t>mereka</a:t>
            </a:r>
            <a:r>
              <a:rPr lang="en-US" sz="2400" cap="none" dirty="0"/>
              <a:t> </a:t>
            </a:r>
            <a:r>
              <a:rPr lang="en-US" sz="2400" cap="none" dirty="0" err="1"/>
              <a:t>mengartikan</a:t>
            </a:r>
            <a:r>
              <a:rPr lang="en-US" sz="2400" cap="none" dirty="0"/>
              <a:t> </a:t>
            </a:r>
            <a:r>
              <a:rPr lang="en-US" sz="2400" cap="none" dirty="0" err="1"/>
              <a:t>tanda-tanda</a:t>
            </a:r>
            <a:r>
              <a:rPr lang="en-US" sz="2400" cap="none" dirty="0"/>
              <a:t> verbal dan nonverbal </a:t>
            </a:r>
            <a:r>
              <a:rPr lang="en-US" sz="2400" cap="none" dirty="0" err="1"/>
              <a:t>dengan</a:t>
            </a:r>
            <a:r>
              <a:rPr lang="en-US" sz="2400" cap="none" dirty="0"/>
              <a:t> </a:t>
            </a:r>
            <a:r>
              <a:rPr lang="en-US" sz="2400" cap="none" dirty="0" err="1"/>
              <a:t>cara</a:t>
            </a:r>
            <a:r>
              <a:rPr lang="en-US" sz="2400" cap="none" dirty="0"/>
              <a:t> </a:t>
            </a:r>
            <a:r>
              <a:rPr lang="en-US" sz="2400" cap="none" dirty="0" err="1"/>
              <a:t>berbeda</a:t>
            </a:r>
            <a:r>
              <a:rPr lang="en-US" sz="2400" cap="none" dirty="0"/>
              <a:t>. </a:t>
            </a:r>
          </a:p>
          <a:p>
            <a:pPr lvl="1" algn="just">
              <a:defRPr/>
            </a:pPr>
            <a:r>
              <a:rPr lang="en-US" sz="2000" cap="none" dirty="0" err="1"/>
              <a:t>Keaneragaman</a:t>
            </a:r>
            <a:r>
              <a:rPr lang="en-US" sz="2000" cap="none" dirty="0"/>
              <a:t> </a:t>
            </a:r>
            <a:r>
              <a:rPr lang="en-US" sz="2000" cap="none" dirty="0" err="1"/>
              <a:t>angkatan</a:t>
            </a:r>
            <a:r>
              <a:rPr lang="en-US" sz="2000" cap="none" dirty="0"/>
              <a:t> </a:t>
            </a:r>
            <a:r>
              <a:rPr lang="en-US" sz="2000" cap="none" dirty="0" err="1"/>
              <a:t>kerja</a:t>
            </a:r>
            <a:r>
              <a:rPr lang="en-US" sz="2000" cap="none" dirty="0"/>
              <a:t> </a:t>
            </a:r>
            <a:r>
              <a:rPr lang="en-US" sz="2000" cap="none" dirty="0" err="1"/>
              <a:t>membawa</a:t>
            </a:r>
            <a:r>
              <a:rPr lang="en-US" sz="2000" cap="none" dirty="0"/>
              <a:t> </a:t>
            </a:r>
            <a:r>
              <a:rPr lang="en-US" sz="2000" cap="none" dirty="0" err="1"/>
              <a:t>manfaat</a:t>
            </a:r>
            <a:r>
              <a:rPr lang="en-US" sz="2000" cap="none" dirty="0"/>
              <a:t> yang </a:t>
            </a:r>
            <a:r>
              <a:rPr lang="en-US" sz="2000" cap="none" dirty="0" err="1"/>
              <a:t>nyata</a:t>
            </a:r>
            <a:r>
              <a:rPr lang="en-US" sz="2000" cap="none" dirty="0"/>
              <a:t> </a:t>
            </a:r>
            <a:r>
              <a:rPr lang="en-US" sz="2000" cap="none" dirty="0" err="1"/>
              <a:t>dalam</a:t>
            </a:r>
            <a:r>
              <a:rPr lang="en-US" sz="2000" cap="none" dirty="0"/>
              <a:t> </a:t>
            </a:r>
            <a:r>
              <a:rPr lang="en-US" sz="2000" cap="none" dirty="0" err="1"/>
              <a:t>bisnis</a:t>
            </a:r>
            <a:r>
              <a:rPr lang="en-US" sz="2000" cap="none" dirty="0"/>
              <a:t>; </a:t>
            </a:r>
            <a:r>
              <a:rPr lang="en-US" sz="2000" cap="none" dirty="0" err="1"/>
              <a:t>rentang</a:t>
            </a:r>
            <a:r>
              <a:rPr lang="en-US" sz="2000" cap="none" dirty="0"/>
              <a:t> </a:t>
            </a:r>
            <a:r>
              <a:rPr lang="en-US" sz="2000" cap="none" dirty="0" err="1"/>
              <a:t>pandangan</a:t>
            </a:r>
            <a:r>
              <a:rPr lang="en-US" sz="2000" cap="none" dirty="0"/>
              <a:t> dan ide-ide yang </a:t>
            </a:r>
            <a:r>
              <a:rPr lang="en-US" sz="2000" cap="none" dirty="0" err="1"/>
              <a:t>lebih</a:t>
            </a:r>
            <a:r>
              <a:rPr lang="en-US" sz="2000" cap="none" dirty="0"/>
              <a:t> </a:t>
            </a:r>
            <a:r>
              <a:rPr lang="en-US" sz="2000" cap="none" dirty="0" err="1"/>
              <a:t>luas</a:t>
            </a:r>
            <a:r>
              <a:rPr lang="en-US" sz="2000" cap="none" dirty="0"/>
              <a:t>; </a:t>
            </a:r>
            <a:r>
              <a:rPr lang="en-US" sz="2000" cap="none" dirty="0" err="1"/>
              <a:t>pengertian</a:t>
            </a:r>
            <a:r>
              <a:rPr lang="en-US" sz="2000" cap="none" dirty="0"/>
              <a:t> </a:t>
            </a:r>
            <a:r>
              <a:rPr lang="en-US" sz="2000" cap="none" dirty="0" err="1"/>
              <a:t>mengenai</a:t>
            </a:r>
            <a:r>
              <a:rPr lang="en-US" sz="2000" cap="none" dirty="0"/>
              <a:t> pasar yang </a:t>
            </a:r>
            <a:r>
              <a:rPr lang="en-US" sz="2000" cap="none" dirty="0" err="1"/>
              <a:t>lebih</a:t>
            </a:r>
            <a:r>
              <a:rPr lang="en-US" sz="2000" cap="none" dirty="0"/>
              <a:t> </a:t>
            </a:r>
            <a:r>
              <a:rPr lang="en-US" sz="2000" cap="none" dirty="0" err="1"/>
              <a:t>luas</a:t>
            </a:r>
            <a:r>
              <a:rPr lang="en-US" sz="2000" cap="none" dirty="0"/>
              <a:t>; </a:t>
            </a:r>
            <a:r>
              <a:rPr lang="en-US" sz="2000" cap="none" dirty="0" err="1"/>
              <a:t>kumpulan</a:t>
            </a:r>
            <a:r>
              <a:rPr lang="en-US" sz="2000" cap="none" dirty="0"/>
              <a:t> orang-orang </a:t>
            </a:r>
            <a:r>
              <a:rPr lang="en-US" sz="2000" cap="none" dirty="0" err="1"/>
              <a:t>berbakat</a:t>
            </a:r>
            <a:r>
              <a:rPr lang="en-US" sz="2000" cap="none" dirty="0"/>
              <a:t> yang </a:t>
            </a:r>
            <a:r>
              <a:rPr lang="en-US" sz="2000" cap="none" dirty="0" err="1"/>
              <a:t>dapat</a:t>
            </a:r>
            <a:r>
              <a:rPr lang="en-US" sz="2000" cap="none" dirty="0"/>
              <a:t> </a:t>
            </a:r>
            <a:r>
              <a:rPr lang="en-US" sz="2000" cap="none" dirty="0" err="1"/>
              <a:t>direkrut</a:t>
            </a:r>
            <a:r>
              <a:rPr lang="en-US" sz="2000" cap="none" dirty="0"/>
              <a:t>.</a:t>
            </a:r>
          </a:p>
          <a:p>
            <a:pPr lvl="1" algn="just">
              <a:defRPr/>
            </a:pPr>
            <a:r>
              <a:rPr lang="en-US" sz="2000" cap="none" dirty="0" err="1"/>
              <a:t>Budaya</a:t>
            </a:r>
            <a:r>
              <a:rPr lang="en-US" sz="2000" cap="none" dirty="0"/>
              <a:t> </a:t>
            </a:r>
            <a:r>
              <a:rPr lang="en-US" sz="2000" cap="none" dirty="0" err="1"/>
              <a:t>mempengaruhi</a:t>
            </a:r>
            <a:r>
              <a:rPr lang="en-US" sz="2000" cap="none" dirty="0"/>
              <a:t> </a:t>
            </a:r>
            <a:r>
              <a:rPr lang="en-US" sz="2000" cap="none" dirty="0" err="1"/>
              <a:t>semua</a:t>
            </a:r>
            <a:r>
              <a:rPr lang="en-US" sz="2000" cap="none" dirty="0"/>
              <a:t> </a:t>
            </a:r>
            <a:r>
              <a:rPr lang="en-US" sz="2000" cap="none" dirty="0" err="1"/>
              <a:t>hal</a:t>
            </a:r>
            <a:r>
              <a:rPr lang="en-US" sz="2000" cap="none" dirty="0"/>
              <a:t> </a:t>
            </a:r>
            <a:r>
              <a:rPr lang="en-US" sz="2000" cap="none" dirty="0" err="1"/>
              <a:t>tentang</a:t>
            </a:r>
            <a:r>
              <a:rPr lang="en-US" sz="2000" cap="none" dirty="0"/>
              <a:t> </a:t>
            </a:r>
            <a:r>
              <a:rPr lang="en-US" sz="2000" cap="none" dirty="0" err="1"/>
              <a:t>komunikasi</a:t>
            </a:r>
            <a:r>
              <a:rPr lang="en-US" sz="2000" cap="none" dirty="0"/>
              <a:t> </a:t>
            </a:r>
            <a:r>
              <a:rPr lang="en-US" sz="2000" cap="none" spc="-150" dirty="0" err="1"/>
              <a:t>termasuk</a:t>
            </a:r>
            <a:r>
              <a:rPr lang="en-US" sz="2000" cap="none" spc="-150" dirty="0"/>
              <a:t>;</a:t>
            </a:r>
          </a:p>
          <a:p>
            <a:pPr lvl="2" algn="just">
              <a:spcBef>
                <a:spcPts val="0"/>
              </a:spcBef>
              <a:defRPr/>
            </a:pPr>
            <a:r>
              <a:rPr lang="en-US" sz="2000" cap="none" dirty="0"/>
              <a:t>Bahasa</a:t>
            </a:r>
          </a:p>
          <a:p>
            <a:pPr lvl="2" algn="just">
              <a:spcBef>
                <a:spcPts val="0"/>
              </a:spcBef>
              <a:defRPr/>
            </a:pPr>
            <a:r>
              <a:rPr lang="en-US" sz="2000" cap="none" dirty="0" err="1"/>
              <a:t>Sinyal-sinyal</a:t>
            </a:r>
            <a:r>
              <a:rPr lang="en-US" sz="2000" cap="none" dirty="0"/>
              <a:t> Nonverbal</a:t>
            </a:r>
          </a:p>
          <a:p>
            <a:pPr lvl="2" algn="just">
              <a:spcBef>
                <a:spcPts val="0"/>
              </a:spcBef>
              <a:defRPr/>
            </a:pPr>
            <a:r>
              <a:rPr lang="en-US" sz="2000" cap="none" dirty="0"/>
              <a:t>Arti Kata</a:t>
            </a:r>
          </a:p>
          <a:p>
            <a:pPr lvl="2" algn="just">
              <a:spcBef>
                <a:spcPts val="0"/>
              </a:spcBef>
              <a:defRPr/>
            </a:pPr>
            <a:r>
              <a:rPr lang="en-US" sz="2000" cap="none" dirty="0" err="1"/>
              <a:t>Isu-isu</a:t>
            </a:r>
            <a:r>
              <a:rPr lang="en-US" sz="2000" cap="none" dirty="0"/>
              <a:t> </a:t>
            </a:r>
            <a:r>
              <a:rPr lang="en-US" sz="2000" cap="none" dirty="0" err="1"/>
              <a:t>Mengenai</a:t>
            </a:r>
            <a:r>
              <a:rPr lang="en-US" sz="2000" cap="none" dirty="0"/>
              <a:t> Waktu Dan </a:t>
            </a:r>
            <a:r>
              <a:rPr lang="en-US" sz="2000" cap="none" dirty="0" err="1"/>
              <a:t>Tempat</a:t>
            </a:r>
            <a:endParaRPr lang="en-US" sz="2000" cap="none" dirty="0"/>
          </a:p>
          <a:p>
            <a:pPr lvl="2" algn="just">
              <a:spcBef>
                <a:spcPts val="0"/>
              </a:spcBef>
              <a:defRPr/>
            </a:pPr>
            <a:r>
              <a:rPr lang="en-US" sz="2000" cap="none" dirty="0" err="1"/>
              <a:t>Aturan-aturan</a:t>
            </a:r>
            <a:r>
              <a:rPr lang="en-US" sz="2000" cap="none" dirty="0"/>
              <a:t> </a:t>
            </a:r>
            <a:r>
              <a:rPr lang="en-US" sz="2000" cap="none" dirty="0" err="1"/>
              <a:t>Tentang</a:t>
            </a:r>
            <a:r>
              <a:rPr lang="en-US" sz="2000" cap="none" dirty="0"/>
              <a:t> </a:t>
            </a:r>
            <a:r>
              <a:rPr lang="en-US" sz="2000" cap="none" dirty="0" err="1"/>
              <a:t>Hubungan</a:t>
            </a:r>
            <a:r>
              <a:rPr lang="en-US" sz="2000" cap="none" dirty="0"/>
              <a:t> </a:t>
            </a:r>
            <a:r>
              <a:rPr lang="en-US" sz="2000" cap="none" dirty="0" err="1"/>
              <a:t>Manusia</a:t>
            </a:r>
            <a:endParaRPr lang="en-US" sz="2000" cap="none" dirty="0"/>
          </a:p>
        </p:txBody>
      </p:sp>
    </p:spTree>
    <p:extLst>
      <p:ext uri="{BB962C8B-B14F-4D97-AF65-F5344CB8AC3E}">
        <p14:creationId xmlns:p14="http://schemas.microsoft.com/office/powerpoint/2010/main" val="8214538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9B0D880-FE6C-4CE7-A701-D3A663427471}"/>
              </a:ext>
            </a:extLst>
          </p:cNvPr>
          <p:cNvSpPr txBox="1"/>
          <p:nvPr/>
        </p:nvSpPr>
        <p:spPr>
          <a:xfrm>
            <a:off x="3286539" y="2743200"/>
            <a:ext cx="5141843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400" dirty="0"/>
              <a:t>TERIMA KASIH</a:t>
            </a:r>
            <a:endParaRPr lang="en-ID" sz="5400" dirty="0"/>
          </a:p>
        </p:txBody>
      </p:sp>
    </p:spTree>
    <p:extLst>
      <p:ext uri="{BB962C8B-B14F-4D97-AF65-F5344CB8AC3E}">
        <p14:creationId xmlns:p14="http://schemas.microsoft.com/office/powerpoint/2010/main" val="423532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74F236-7F6D-4E6D-A1E3-4E9F11C56A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0035" y="1982780"/>
            <a:ext cx="8349495" cy="265548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2800" dirty="0" err="1"/>
              <a:t>Komunikasi</a:t>
            </a:r>
            <a:r>
              <a:rPr lang="en-US" sz="2800" dirty="0"/>
              <a:t> pada </a:t>
            </a:r>
            <a:r>
              <a:rPr lang="en-US" sz="2800" dirty="0" err="1"/>
              <a:t>dasarnya</a:t>
            </a:r>
            <a:r>
              <a:rPr lang="en-US" sz="2800" dirty="0"/>
              <a:t> </a:t>
            </a:r>
            <a:r>
              <a:rPr lang="en-US" sz="2800" dirty="0" err="1"/>
              <a:t>terdiri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dua</a:t>
            </a:r>
            <a:r>
              <a:rPr lang="en-US" sz="2800" dirty="0"/>
              <a:t> </a:t>
            </a:r>
            <a:r>
              <a:rPr lang="en-US" sz="2800" dirty="0" err="1"/>
              <a:t>bentuk</a:t>
            </a:r>
            <a:r>
              <a:rPr lang="en-US" sz="2800" dirty="0"/>
              <a:t>, </a:t>
            </a:r>
            <a:r>
              <a:rPr lang="en-US" sz="2800" dirty="0" err="1"/>
              <a:t>yaitu</a:t>
            </a:r>
            <a:r>
              <a:rPr lang="en-US" sz="2800" dirty="0"/>
              <a:t>:</a:t>
            </a:r>
          </a:p>
          <a:p>
            <a:pPr marL="971550" lvl="1" indent="-514350">
              <a:buFont typeface="Garamond" pitchFamily="18" charset="0"/>
              <a:buAutoNum type="arabicPeriod"/>
              <a:defRPr/>
            </a:pPr>
            <a:r>
              <a:rPr lang="en-US" sz="2800" dirty="0" err="1"/>
              <a:t>Komunikasi</a:t>
            </a:r>
            <a:r>
              <a:rPr lang="en-US" sz="2800" dirty="0"/>
              <a:t> verbal </a:t>
            </a:r>
          </a:p>
          <a:p>
            <a:pPr marL="971550" lvl="1" indent="-514350">
              <a:buFont typeface="Garamond" pitchFamily="18" charset="0"/>
              <a:buAutoNum type="arabicPeriod"/>
              <a:defRPr/>
            </a:pPr>
            <a:r>
              <a:rPr lang="en-US" sz="2800" dirty="0" err="1"/>
              <a:t>Komunikasi</a:t>
            </a:r>
            <a:r>
              <a:rPr lang="en-US" sz="2800" dirty="0"/>
              <a:t> non verbal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 spd="slow">
    <p:pull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BE81372D-D65A-442D-9721-62F29729B9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304800"/>
            <a:ext cx="8229600" cy="1143000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KOMUNIKASI VERBAL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2EF70463-4A82-4E2C-B7BD-25EE59EE50B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200" y="1676400"/>
            <a:ext cx="8229600" cy="480060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sv-SE" sz="2400" b="1" cap="none" dirty="0">
                <a:solidFill>
                  <a:srgbClr val="FFC000"/>
                </a:solidFill>
              </a:rPr>
              <a:t>Komunikasi Verbal </a:t>
            </a:r>
            <a:r>
              <a:rPr lang="sv-SE" sz="2400" cap="none" dirty="0"/>
              <a:t>Adalah Bentuk Komunikasi Yang Digunakan Untuk Menyampaikan Pesan (Bisnis) Kepada Pihak Lain Dengan Menggunakan Kata/Bahasa Baik Secara </a:t>
            </a:r>
            <a:r>
              <a:rPr lang="sv-SE" sz="2400" cap="none" dirty="0">
                <a:solidFill>
                  <a:srgbClr val="FF0000"/>
                </a:solidFill>
              </a:rPr>
              <a:t>Tertulis Atau Lisan</a:t>
            </a:r>
            <a:r>
              <a:rPr lang="sv-SE" sz="2400" b="1" cap="none" dirty="0"/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v-SE" b="1" cap="none" dirty="0"/>
              <a:t> </a:t>
            </a:r>
            <a:r>
              <a:rPr lang="sv-SE" sz="2400" b="1" cap="none" dirty="0"/>
              <a:t>Contoh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sv-SE" sz="2400" b="1" cap="none" dirty="0"/>
              <a:t>Membuat Dan Mengirim Suat Pengantar Barang Kepada Pihak Lain.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sv-SE" sz="2400" b="1" cap="none" dirty="0"/>
              <a:t>Seorang Presenter Membawakan Acara Musik Di Stasiun Televisi,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sv-SE" sz="2400" b="1" cap="none" dirty="0"/>
              <a:t>Seorang Wartawan Menulis Berita Atau Opininya Di Surat Kabar, Atau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sv-SE" sz="2400" b="1" cap="none" dirty="0"/>
              <a:t>Seorang Manajer Menelpon Bawahannya.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v-SE" sz="2400" cap="none" dirty="0"/>
              <a:t>Dalam Dunia Bisnis, Komunikasi Verbal Menempati Porsi Besar. Karena Kenyataannya, Ide-ide, Pemikiran Atau Keputusan, Lebih Mudah Disampaikan Secara Verbal Ketimbang Nonverbal.</a:t>
            </a:r>
            <a:r>
              <a:rPr lang="sv-SE" cap="none" dirty="0"/>
              <a:t> </a:t>
            </a:r>
            <a:r>
              <a:rPr lang="sv-SE" b="1" cap="none" dirty="0"/>
              <a:t> </a:t>
            </a:r>
            <a:endParaRPr lang="en-US" b="1" cap="none" dirty="0"/>
          </a:p>
        </p:txBody>
      </p:sp>
    </p:spTree>
  </p:cSld>
  <p:clrMapOvr>
    <a:masterClrMapping/>
  </p:clrMapOvr>
  <p:transition spd="slow">
    <p:pull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>
            <a:extLst>
              <a:ext uri="{FF2B5EF4-FFF2-40B4-BE49-F238E27FC236}">
                <a16:creationId xmlns:a16="http://schemas.microsoft.com/office/drawing/2014/main" id="{CC44192F-881D-4363-BE05-690C5995DA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7814"/>
            <a:ext cx="8229600" cy="941387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sv-SE" sz="4000" dirty="0"/>
              <a:t>Praktek Komunikasi Verbal</a:t>
            </a:r>
            <a:endParaRPr lang="en-US" sz="4000" dirty="0"/>
          </a:p>
        </p:txBody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D7545F73-F956-44AB-9A71-1D362F02E44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52600" y="1600200"/>
            <a:ext cx="8458200" cy="434340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365125" indent="-365125" algn="just">
              <a:lnSpc>
                <a:spcPct val="80000"/>
              </a:lnSpc>
              <a:buNone/>
              <a:defRPr/>
            </a:pPr>
            <a:r>
              <a:rPr lang="sv-SE" sz="2400" cap="none" dirty="0"/>
              <a:t>Praktek Komunikasi Verbal Bisa Dilakukan Dengan Dua Cara: </a:t>
            </a:r>
          </a:p>
          <a:p>
            <a:pPr marL="365125" indent="-365125" algn="just">
              <a:lnSpc>
                <a:spcPct val="80000"/>
              </a:lnSpc>
              <a:buFont typeface="Garamond" pitchFamily="18" charset="0"/>
              <a:buAutoNum type="arabicPeriod"/>
              <a:defRPr/>
            </a:pPr>
            <a:r>
              <a:rPr lang="sv-SE" sz="2400" b="1" cap="none" dirty="0"/>
              <a:t>Berbicara </a:t>
            </a:r>
            <a:r>
              <a:rPr lang="sv-SE" sz="2400" cap="none" dirty="0"/>
              <a:t>(</a:t>
            </a:r>
            <a:r>
              <a:rPr lang="sv-SE" sz="2400" i="1" cap="none" dirty="0"/>
              <a:t>Speaking</a:t>
            </a:r>
            <a:r>
              <a:rPr lang="sv-SE" sz="2400" cap="none" dirty="0"/>
              <a:t>) </a:t>
            </a:r>
            <a:r>
              <a:rPr lang="sv-SE" sz="2400" b="1" cap="none" dirty="0"/>
              <a:t>Dan Menulis</a:t>
            </a:r>
            <a:r>
              <a:rPr lang="sv-SE" sz="2400" cap="none" dirty="0"/>
              <a:t> (</a:t>
            </a:r>
            <a:r>
              <a:rPr lang="sv-SE" sz="2400" i="1" cap="none" dirty="0"/>
              <a:t>Writing</a:t>
            </a:r>
            <a:r>
              <a:rPr lang="sv-SE" sz="2400" cap="none" dirty="0"/>
              <a:t>). </a:t>
            </a:r>
          </a:p>
          <a:p>
            <a:pPr marL="857250" lvl="1" indent="-457200">
              <a:lnSpc>
                <a:spcPct val="80000"/>
              </a:lnSpc>
              <a:defRPr/>
            </a:pPr>
            <a:r>
              <a:rPr lang="sv-SE" sz="2200" cap="none" dirty="0"/>
              <a:t>Untuk Menyampaikan Pesan (Bisnis), Orang Cenderung Lebih Menyukai Berbicara Daripada Menulis.  </a:t>
            </a:r>
          </a:p>
          <a:p>
            <a:pPr marL="857250" lvl="1" indent="-457200">
              <a:lnSpc>
                <a:spcPct val="80000"/>
              </a:lnSpc>
              <a:defRPr/>
            </a:pPr>
            <a:r>
              <a:rPr lang="sv-SE" sz="2200" cap="none" dirty="0"/>
              <a:t>Selain Karena Alasan Cepat Dan Praktis, Berbicara Dianggap Lebih Mudah “Menyentuh” Sasaran Karena Langsung Didengar Komunikan.</a:t>
            </a:r>
          </a:p>
          <a:p>
            <a:pPr marL="857250" lvl="1" indent="-457200">
              <a:lnSpc>
                <a:spcPct val="80000"/>
              </a:lnSpc>
              <a:defRPr/>
            </a:pPr>
            <a:r>
              <a:rPr lang="sv-SE" sz="2200" cap="none" dirty="0"/>
              <a:t>Pesan Yang Sangat Penting Dan Kompleks  Lebih Tepat Disampaikan Secara Tertulis. Bentuk Komuniikasi Tertulis  Antara Lain Berupa Surat, Memo, Dan Laporan.</a:t>
            </a:r>
            <a:endParaRPr lang="en-US" sz="2200" cap="none" dirty="0"/>
          </a:p>
          <a:p>
            <a:pPr marL="365125" indent="-365125" algn="just">
              <a:lnSpc>
                <a:spcPct val="80000"/>
              </a:lnSpc>
              <a:buFont typeface="Garamond" pitchFamily="18" charset="0"/>
              <a:buAutoNum type="arabicPeriod"/>
              <a:defRPr/>
            </a:pPr>
            <a:r>
              <a:rPr lang="sv-SE" sz="2400" b="1" cap="none" dirty="0"/>
              <a:t>Mendengar </a:t>
            </a:r>
            <a:r>
              <a:rPr lang="sv-SE" sz="2400" cap="none" dirty="0"/>
              <a:t>(</a:t>
            </a:r>
            <a:r>
              <a:rPr lang="sv-SE" sz="2400" i="1" cap="none" dirty="0"/>
              <a:t>Listening</a:t>
            </a:r>
            <a:r>
              <a:rPr lang="sv-SE" sz="2400" cap="none" dirty="0"/>
              <a:t>) </a:t>
            </a:r>
            <a:r>
              <a:rPr lang="sv-SE" sz="2400" b="1" cap="none" dirty="0"/>
              <a:t>Dan Membaca </a:t>
            </a:r>
            <a:r>
              <a:rPr lang="sv-SE" sz="2400" cap="none" dirty="0"/>
              <a:t>(</a:t>
            </a:r>
            <a:r>
              <a:rPr lang="sv-SE" sz="2400" i="1" cap="none" dirty="0"/>
              <a:t>Reading</a:t>
            </a:r>
            <a:r>
              <a:rPr lang="sv-SE" sz="2400" cap="none" dirty="0"/>
              <a:t>). </a:t>
            </a:r>
            <a:endParaRPr lang="sv-SE" sz="2400" b="1" cap="none" dirty="0"/>
          </a:p>
          <a:p>
            <a:pPr marL="857250" lvl="1" indent="-457200">
              <a:lnSpc>
                <a:spcPct val="80000"/>
              </a:lnSpc>
              <a:defRPr/>
            </a:pPr>
            <a:r>
              <a:rPr lang="sv-SE" sz="2200" cap="none" dirty="0"/>
              <a:t>Pelaku Bisnis Cenderung Lebih Suka Menerima Atau Mendapatkan Informasi Ketimbang Menyampaikannya.  </a:t>
            </a:r>
          </a:p>
          <a:p>
            <a:pPr marL="857250" lvl="1" indent="-457200">
              <a:lnSpc>
                <a:spcPct val="80000"/>
              </a:lnSpc>
              <a:defRPr/>
            </a:pPr>
            <a:r>
              <a:rPr lang="sv-SE" sz="2200" cap="none" dirty="0"/>
              <a:t>Untuk Itu Keterampilan Mendengar Dan Membaca Sangat Diperlukan.</a:t>
            </a:r>
          </a:p>
          <a:p>
            <a:pPr marL="365125" indent="-365125">
              <a:lnSpc>
                <a:spcPct val="80000"/>
              </a:lnSpc>
              <a:defRPr/>
            </a:pPr>
            <a:endParaRPr lang="en-US" dirty="0"/>
          </a:p>
        </p:txBody>
      </p:sp>
    </p:spTree>
  </p:cSld>
  <p:clrMapOvr>
    <a:masterClrMapping/>
  </p:clrMapOvr>
  <p:transition spd="slow">
    <p:pull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4582159A-E5EE-4C2A-8CBE-06CC596B803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819400" y="352386"/>
            <a:ext cx="7010400" cy="609600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en-US" sz="2400" dirty="0"/>
              <a:t>Aneka </a:t>
            </a:r>
            <a:r>
              <a:rPr lang="en-US" sz="2400" dirty="0" err="1"/>
              <a:t>Bentuk</a:t>
            </a:r>
            <a:r>
              <a:rPr lang="en-US" sz="2400" dirty="0"/>
              <a:t> </a:t>
            </a:r>
            <a:r>
              <a:rPr lang="en-US" sz="2400" dirty="0" err="1"/>
              <a:t>Komunikasi</a:t>
            </a:r>
            <a:r>
              <a:rPr lang="en-US" sz="2400" dirty="0"/>
              <a:t> Verbal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Bisnis</a:t>
            </a:r>
            <a:r>
              <a:rPr lang="en-US" sz="2400" dirty="0"/>
              <a:t> </a:t>
            </a:r>
          </a:p>
        </p:txBody>
      </p:sp>
      <p:sp>
        <p:nvSpPr>
          <p:cNvPr id="30723" name="Line 16">
            <a:extLst>
              <a:ext uri="{FF2B5EF4-FFF2-40B4-BE49-F238E27FC236}">
                <a16:creationId xmlns:a16="http://schemas.microsoft.com/office/drawing/2014/main" id="{B34EAC00-8132-434B-8D54-F961009107E3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1752600"/>
            <a:ext cx="3810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30724" name="Line 21">
            <a:extLst>
              <a:ext uri="{FF2B5EF4-FFF2-40B4-BE49-F238E27FC236}">
                <a16:creationId xmlns:a16="http://schemas.microsoft.com/office/drawing/2014/main" id="{88D72203-FD74-46D5-98ED-E8F420714461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2514600"/>
            <a:ext cx="381000" cy="0"/>
          </a:xfrm>
          <a:prstGeom prst="line">
            <a:avLst/>
          </a:prstGeom>
          <a:noFill/>
          <a:ln w="34925">
            <a:solidFill>
              <a:srgbClr val="99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30725" name="Line 22">
            <a:extLst>
              <a:ext uri="{FF2B5EF4-FFF2-40B4-BE49-F238E27FC236}">
                <a16:creationId xmlns:a16="http://schemas.microsoft.com/office/drawing/2014/main" id="{91240925-D68B-4C3E-B853-A3E634A97B16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1752600"/>
            <a:ext cx="457200" cy="0"/>
          </a:xfrm>
          <a:prstGeom prst="line">
            <a:avLst/>
          </a:prstGeom>
          <a:noFill/>
          <a:ln w="349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grpSp>
        <p:nvGrpSpPr>
          <p:cNvPr id="30726" name="Group 22">
            <a:extLst>
              <a:ext uri="{FF2B5EF4-FFF2-40B4-BE49-F238E27FC236}">
                <a16:creationId xmlns:a16="http://schemas.microsoft.com/office/drawing/2014/main" id="{A7132609-8ED5-4E1C-826B-0A8A47F6BD1F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1229976"/>
            <a:ext cx="8991600" cy="4876800"/>
            <a:chOff x="152400" y="1752600"/>
            <a:chExt cx="8991600" cy="4876800"/>
          </a:xfrm>
        </p:grpSpPr>
        <p:pic>
          <p:nvPicPr>
            <p:cNvPr id="30730" name="Picture 4" descr="menulis">
              <a:extLst>
                <a:ext uri="{FF2B5EF4-FFF2-40B4-BE49-F238E27FC236}">
                  <a16:creationId xmlns:a16="http://schemas.microsoft.com/office/drawing/2014/main" id="{4109AF1A-86A9-4D40-B509-8D82C97CAAA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90800" y="2362200"/>
              <a:ext cx="1905000" cy="1809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31" name="Picture 5" descr="berbicara">
              <a:extLst>
                <a:ext uri="{FF2B5EF4-FFF2-40B4-BE49-F238E27FC236}">
                  <a16:creationId xmlns:a16="http://schemas.microsoft.com/office/drawing/2014/main" id="{B0192255-9495-4B16-A970-6B1D44FF3B2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1275" y="4267200"/>
              <a:ext cx="1914525" cy="1905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32" name="Picture 6" descr="images">
              <a:extLst>
                <a:ext uri="{FF2B5EF4-FFF2-40B4-BE49-F238E27FC236}">
                  <a16:creationId xmlns:a16="http://schemas.microsoft.com/office/drawing/2014/main" id="{1FE3339C-7C2B-43C5-873C-076C0BFB561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95800" y="2362200"/>
              <a:ext cx="2057400" cy="1828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33" name="Picture 7" descr="mendengar">
              <a:extLst>
                <a:ext uri="{FF2B5EF4-FFF2-40B4-BE49-F238E27FC236}">
                  <a16:creationId xmlns:a16="http://schemas.microsoft.com/office/drawing/2014/main" id="{3B02F62E-E34F-4AAF-980C-A9940C36E7A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95800" y="4267200"/>
              <a:ext cx="2057400" cy="1905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734" name="Rectangle 8">
              <a:extLst>
                <a:ext uri="{FF2B5EF4-FFF2-40B4-BE49-F238E27FC236}">
                  <a16:creationId xmlns:a16="http://schemas.microsoft.com/office/drawing/2014/main" id="{523C315F-2A49-4A83-A0A3-F25F0D7F41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" y="1752600"/>
              <a:ext cx="7848600" cy="4876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sz="3200"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Char char="•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Char char="•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Char char="•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Char char="•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Char char="•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id-ID" altLang="en-US" sz="1800">
                <a:latin typeface="Tahoma" panose="020B0604030504040204" pitchFamily="34" charset="0"/>
              </a:endParaRPr>
            </a:p>
          </p:txBody>
        </p:sp>
        <p:sp>
          <p:nvSpPr>
            <p:cNvPr id="30735" name="Oval 9">
              <a:extLst>
                <a:ext uri="{FF2B5EF4-FFF2-40B4-BE49-F238E27FC236}">
                  <a16:creationId xmlns:a16="http://schemas.microsoft.com/office/drawing/2014/main" id="{E00E8E8C-6CC0-44D8-A0AE-4287717178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400" y="3581400"/>
              <a:ext cx="1143000" cy="15240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sz="3200"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Char char="•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Char char="•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Char char="•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Char char="•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Char char="•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dirty="0">
                  <a:latin typeface="Tahoma" panose="020B0604030504040204" pitchFamily="34" charset="0"/>
                </a:rPr>
                <a:t>1</a:t>
              </a:r>
            </a:p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dirty="0" err="1">
                  <a:latin typeface="Tahoma" panose="020B0604030504040204" pitchFamily="34" charset="0"/>
                </a:rPr>
                <a:t>Mengirim</a:t>
              </a:r>
              <a:endParaRPr lang="en-US" altLang="en-US" sz="1800" dirty="0">
                <a:latin typeface="Tahoma" panose="020B0604030504040204" pitchFamily="34" charset="0"/>
              </a:endParaRPr>
            </a:p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dirty="0" err="1">
                  <a:latin typeface="Tahoma" panose="020B0604030504040204" pitchFamily="34" charset="0"/>
                </a:rPr>
                <a:t>pesan</a:t>
              </a:r>
              <a:endParaRPr lang="en-US" altLang="en-US" sz="1800" dirty="0">
                <a:latin typeface="Tahoma" panose="020B0604030504040204" pitchFamily="34" charset="0"/>
              </a:endParaRPr>
            </a:p>
          </p:txBody>
        </p:sp>
        <p:sp>
          <p:nvSpPr>
            <p:cNvPr id="30736" name="Oval 10">
              <a:extLst>
                <a:ext uri="{FF2B5EF4-FFF2-40B4-BE49-F238E27FC236}">
                  <a16:creationId xmlns:a16="http://schemas.microsoft.com/office/drawing/2014/main" id="{242BB491-A706-4A23-B531-2445C0F20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01000" y="3810000"/>
              <a:ext cx="1143000" cy="15240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sz="3200"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Char char="•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Char char="•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Char char="•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Char char="•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Char char="•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dirty="0">
                  <a:latin typeface="Tahoma" panose="020B0604030504040204" pitchFamily="34" charset="0"/>
                </a:rPr>
                <a:t>2</a:t>
              </a:r>
            </a:p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dirty="0" err="1">
                  <a:latin typeface="Tahoma" panose="020B0604030504040204" pitchFamily="34" charset="0"/>
                </a:rPr>
                <a:t>Menerima</a:t>
              </a:r>
              <a:endParaRPr lang="en-US" altLang="en-US" sz="1800" dirty="0">
                <a:latin typeface="Tahoma" panose="020B0604030504040204" pitchFamily="34" charset="0"/>
              </a:endParaRPr>
            </a:p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dirty="0" err="1">
                  <a:latin typeface="Tahoma" panose="020B0604030504040204" pitchFamily="34" charset="0"/>
                </a:rPr>
                <a:t>pesan</a:t>
              </a:r>
              <a:endParaRPr lang="en-US" altLang="en-US" sz="1800" dirty="0">
                <a:latin typeface="Tahoma" panose="020B0604030504040204" pitchFamily="34" charset="0"/>
              </a:endParaRPr>
            </a:p>
          </p:txBody>
        </p:sp>
        <p:sp>
          <p:nvSpPr>
            <p:cNvPr id="30737" name="Text Box 11">
              <a:extLst>
                <a:ext uri="{FF2B5EF4-FFF2-40B4-BE49-F238E27FC236}">
                  <a16:creationId xmlns:a16="http://schemas.microsoft.com/office/drawing/2014/main" id="{BBEFFE1E-1C90-4678-B95D-A85CC9CACC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05600" y="2500313"/>
              <a:ext cx="1600200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sz="3200"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Char char="•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Char char="•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Char char="•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Char char="•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Char char="•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2400">
                  <a:latin typeface="Tahoma" panose="020B0604030504040204" pitchFamily="34" charset="0"/>
                </a:rPr>
                <a:t>Membaca</a:t>
              </a:r>
            </a:p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2400">
                  <a:latin typeface="Tahoma" panose="020B0604030504040204" pitchFamily="34" charset="0"/>
                </a:rPr>
                <a:t>16 %</a:t>
              </a:r>
            </a:p>
          </p:txBody>
        </p:sp>
        <p:sp>
          <p:nvSpPr>
            <p:cNvPr id="30738" name="Text Box 12">
              <a:extLst>
                <a:ext uri="{FF2B5EF4-FFF2-40B4-BE49-F238E27FC236}">
                  <a16:creationId xmlns:a16="http://schemas.microsoft.com/office/drawing/2014/main" id="{DC028244-64D8-454E-9304-04EB9B29AB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91275" y="4892844"/>
              <a:ext cx="2209800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sz="3200"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Char char="•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Char char="•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Char char="•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Char char="•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Char char="•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2400" dirty="0" err="1">
                  <a:latin typeface="Tahoma" panose="020B0604030504040204" pitchFamily="34" charset="0"/>
                </a:rPr>
                <a:t>Mendengarkan</a:t>
              </a:r>
              <a:endParaRPr lang="en-US" altLang="en-US" sz="2400" dirty="0">
                <a:latin typeface="Tahoma" panose="020B0604030504040204" pitchFamily="34" charset="0"/>
              </a:endParaRPr>
            </a:p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2400" dirty="0">
                  <a:latin typeface="Tahoma" panose="020B0604030504040204" pitchFamily="34" charset="0"/>
                </a:rPr>
                <a:t>45 %</a:t>
              </a:r>
            </a:p>
          </p:txBody>
        </p:sp>
        <p:sp>
          <p:nvSpPr>
            <p:cNvPr id="30739" name="Text Box 13">
              <a:extLst>
                <a:ext uri="{FF2B5EF4-FFF2-40B4-BE49-F238E27FC236}">
                  <a16:creationId xmlns:a16="http://schemas.microsoft.com/office/drawing/2014/main" id="{60AE86BB-DC26-4BEA-AAD7-01CA4ADD6C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4400" y="2529392"/>
              <a:ext cx="1447800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sz="3200"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Char char="•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Char char="•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Char char="•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Char char="•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Char char="•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2400" dirty="0" err="1">
                  <a:latin typeface="Tahoma" panose="020B0604030504040204" pitchFamily="34" charset="0"/>
                </a:rPr>
                <a:t>Menulis</a:t>
              </a:r>
              <a:endParaRPr lang="en-US" altLang="en-US" sz="2400" dirty="0">
                <a:latin typeface="Tahoma" panose="020B0604030504040204" pitchFamily="34" charset="0"/>
              </a:endParaRPr>
            </a:p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2400" dirty="0">
                  <a:latin typeface="Tahoma" panose="020B0604030504040204" pitchFamily="34" charset="0"/>
                </a:rPr>
                <a:t>9%</a:t>
              </a:r>
            </a:p>
          </p:txBody>
        </p:sp>
        <p:sp>
          <p:nvSpPr>
            <p:cNvPr id="30740" name="Text Box 14">
              <a:extLst>
                <a:ext uri="{FF2B5EF4-FFF2-40B4-BE49-F238E27FC236}">
                  <a16:creationId xmlns:a16="http://schemas.microsoft.com/office/drawing/2014/main" id="{40E13BE6-219D-46C6-9323-F390E62EC7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20628" y="4835808"/>
              <a:ext cx="160020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sz="3200"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Char char="•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Char char="•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Char char="•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Char char="•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Char char="•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2400" dirty="0">
                  <a:latin typeface="Tahoma" panose="020B0604030504040204" pitchFamily="34" charset="0"/>
                </a:rPr>
                <a:t>Berbicara30 %</a:t>
              </a:r>
            </a:p>
          </p:txBody>
        </p:sp>
        <p:sp>
          <p:nvSpPr>
            <p:cNvPr id="30741" name="Line 15">
              <a:extLst>
                <a:ext uri="{FF2B5EF4-FFF2-40B4-BE49-F238E27FC236}">
                  <a16:creationId xmlns:a16="http://schemas.microsoft.com/office/drawing/2014/main" id="{C73E4B78-5EB5-449B-BBD3-3C49763047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29000" y="1752600"/>
              <a:ext cx="381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30742" name="Line 18">
              <a:extLst>
                <a:ext uri="{FF2B5EF4-FFF2-40B4-BE49-F238E27FC236}">
                  <a16:creationId xmlns:a16="http://schemas.microsoft.com/office/drawing/2014/main" id="{F7C10AD7-0491-4F2A-BF97-178C20DF5F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05200" y="6629400"/>
              <a:ext cx="381000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30743" name="Line 19">
              <a:extLst>
                <a:ext uri="{FF2B5EF4-FFF2-40B4-BE49-F238E27FC236}">
                  <a16:creationId xmlns:a16="http://schemas.microsoft.com/office/drawing/2014/main" id="{9889814F-F98B-4CAD-B19C-6C075C73D1A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43400" y="1752600"/>
              <a:ext cx="457200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30744" name="Line 20">
              <a:extLst>
                <a:ext uri="{FF2B5EF4-FFF2-40B4-BE49-F238E27FC236}">
                  <a16:creationId xmlns:a16="http://schemas.microsoft.com/office/drawing/2014/main" id="{12DF9FAD-2051-413E-ADCC-565FAE93244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43400" y="6629400"/>
              <a:ext cx="457200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775C9A73-9F23-4FD1-8DEB-CA12D7EA9A2A}"/>
                </a:ext>
              </a:extLst>
            </p:cNvPr>
            <p:cNvSpPr/>
            <p:nvPr/>
          </p:nvSpPr>
          <p:spPr bwMode="auto">
            <a:xfrm>
              <a:off x="1600200" y="6096000"/>
              <a:ext cx="6019800" cy="457200"/>
            </a:xfrm>
            <a:prstGeom prst="rect">
              <a:avLst/>
            </a:prstGeom>
            <a:solidFill>
              <a:schemeClr val="accent4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US" sz="2400" dirty="0"/>
                <a:t>KOMUNIKASI LISAN (</a:t>
              </a:r>
              <a:r>
                <a:rPr lang="en-US" sz="2400" i="1" dirty="0"/>
                <a:t>Oral Communication</a:t>
              </a:r>
              <a:r>
                <a:rPr lang="en-US" sz="2400" dirty="0"/>
                <a:t>) 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D1913868-1EA2-41E4-86D0-87E5261E7D08}"/>
                </a:ext>
              </a:extLst>
            </p:cNvPr>
            <p:cNvSpPr/>
            <p:nvPr/>
          </p:nvSpPr>
          <p:spPr bwMode="auto">
            <a:xfrm>
              <a:off x="1091418" y="1847851"/>
              <a:ext cx="6808763" cy="4572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US" sz="2400" dirty="0"/>
                <a:t>KOMUNIKASI TERTULIS (</a:t>
              </a:r>
              <a:r>
                <a:rPr lang="en-US" sz="2400" i="1" dirty="0"/>
                <a:t>Written Communication</a:t>
              </a:r>
              <a:r>
                <a:rPr lang="en-US" sz="2400" dirty="0"/>
                <a:t>) </a:t>
              </a:r>
            </a:p>
          </p:txBody>
        </p:sp>
      </p:grp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42129BC4-FDC8-4151-B481-B935B2D26958}"/>
              </a:ext>
            </a:extLst>
          </p:cNvPr>
          <p:cNvCxnSpPr>
            <a:stCxn id="30741" idx="1"/>
            <a:endCxn id="30743" idx="1"/>
          </p:cNvCxnSpPr>
          <p:nvPr/>
        </p:nvCxnSpPr>
        <p:spPr bwMode="auto">
          <a:xfrm>
            <a:off x="5410200" y="1229977"/>
            <a:ext cx="5334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bg1">
                <a:lumMod val="90000"/>
                <a:lumOff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C40D155-710F-493E-8F6E-89BFD376BAA1}"/>
              </a:ext>
            </a:extLst>
          </p:cNvPr>
          <p:cNvCxnSpPr/>
          <p:nvPr/>
        </p:nvCxnSpPr>
        <p:spPr bwMode="auto">
          <a:xfrm flipV="1">
            <a:off x="5410200" y="6096000"/>
            <a:ext cx="457200" cy="15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bg1">
                <a:lumMod val="90000"/>
                <a:lumOff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Rectangle 2">
            <a:extLst>
              <a:ext uri="{FF2B5EF4-FFF2-40B4-BE49-F238E27FC236}">
                <a16:creationId xmlns:a16="http://schemas.microsoft.com/office/drawing/2014/main" id="{E0A3B13C-EEFB-48AD-991B-8E4DF57B96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4499" y="6202025"/>
            <a:ext cx="8763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1" hangingPunct="1">
              <a:defRPr/>
            </a:pPr>
            <a:r>
              <a:rPr lang="en-US" sz="2400" b="1" kern="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Sumber</a:t>
            </a:r>
            <a:r>
              <a:rPr lang="en-US" sz="24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: </a:t>
            </a:r>
            <a:r>
              <a:rPr lang="en-US" sz="2400" b="1" kern="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diadopsi</a:t>
            </a:r>
            <a:r>
              <a:rPr lang="en-US" sz="24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2400" b="1" kern="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dari</a:t>
            </a:r>
            <a:r>
              <a:rPr lang="en-US" sz="24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2400" b="1" kern="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Purwanto</a:t>
            </a:r>
            <a:r>
              <a:rPr lang="en-US" sz="24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. </a:t>
            </a:r>
            <a:r>
              <a:rPr lang="en-US" sz="2400" b="1" kern="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Komunikasi</a:t>
            </a:r>
            <a:r>
              <a:rPr lang="en-US" sz="24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2400" b="1" kern="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Bisnis</a:t>
            </a:r>
            <a:r>
              <a:rPr lang="en-US" sz="24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, 2014:7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BDD1475C-0FB9-4057-84D1-D7D9FD072B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3774" y="228600"/>
            <a:ext cx="10364451" cy="1692965"/>
          </a:xfrm>
          <a:solidFill>
            <a:srgbClr val="C00000"/>
          </a:solidFill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KOMUNIKASI NONVERBAL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E91CAA5E-05F8-4EFE-8794-BDA506966E0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200" y="1600200"/>
            <a:ext cx="8229600" cy="50292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sv-SE" sz="2400" b="1" cap="none" dirty="0">
                <a:solidFill>
                  <a:srgbClr val="FFC000"/>
                </a:solidFill>
              </a:rPr>
              <a:t>Komunikasi Nonverbal </a:t>
            </a:r>
            <a:r>
              <a:rPr lang="sv-SE" sz="2400" cap="none" dirty="0"/>
              <a:t>Adalah Bentuk Komunikasi Yang Digunakan Untuk Menyampaikan Pesan </a:t>
            </a:r>
            <a:r>
              <a:rPr lang="sv-SE" sz="2400" b="1" i="1" cap="none" dirty="0">
                <a:solidFill>
                  <a:srgbClr val="FF0000"/>
                </a:solidFill>
              </a:rPr>
              <a:t>Tanpa Kata </a:t>
            </a:r>
            <a:r>
              <a:rPr lang="sv-SE" sz="2400" cap="none" dirty="0"/>
              <a:t>Terucap Dan Tertulis.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v-SE" sz="2400" cap="none" dirty="0"/>
              <a:t>Komunikasi Nonverbal Memiliki Sifat;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sv-SE" sz="2400" cap="none" dirty="0"/>
              <a:t>Kurang Terstruktur, Sehingga Sulit Dipelajari,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sv-SE" sz="2400" cap="none" dirty="0"/>
              <a:t>Spontan Dalam Hal Penyampaian Pesan.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sv-SE" sz="2400" cap="none" dirty="0"/>
              <a:t>Efisien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sv-SE" sz="2400" cap="none" dirty="0"/>
              <a:t>Sahih/ Reliabel, Komunikasi Nonverbal Mempunyai Tingkat Kepercayaan Yang Tinggi Terhadap Kebenaran Pesan-pesan Yang Disampaikan Lewat Bahasa Isyarat.</a:t>
            </a:r>
          </a:p>
          <a:p>
            <a:pPr marL="514350" indent="-457200">
              <a:lnSpc>
                <a:spcPct val="90000"/>
              </a:lnSpc>
              <a:defRPr/>
            </a:pPr>
            <a:r>
              <a:rPr lang="en-US" sz="2400" cap="none" dirty="0"/>
              <a:t>Albert M. </a:t>
            </a:r>
            <a:r>
              <a:rPr lang="en-US" sz="2400" cap="none" dirty="0" err="1"/>
              <a:t>Dalam</a:t>
            </a:r>
            <a:r>
              <a:rPr lang="en-US" sz="2400" cap="none" dirty="0"/>
              <a:t> </a:t>
            </a:r>
            <a:r>
              <a:rPr lang="en-US" sz="2400" cap="none" dirty="0" err="1"/>
              <a:t>Sutisna</a:t>
            </a:r>
            <a:r>
              <a:rPr lang="en-US" sz="2400" cap="none" dirty="0"/>
              <a:t> </a:t>
            </a:r>
            <a:r>
              <a:rPr lang="en-US" sz="2400" cap="none" dirty="0" err="1"/>
              <a:t>Dewi</a:t>
            </a:r>
            <a:r>
              <a:rPr lang="en-US" sz="2400" cap="none" dirty="0"/>
              <a:t> (2007:8) </a:t>
            </a:r>
            <a:r>
              <a:rPr lang="en-US" sz="2400" cap="none" dirty="0" err="1"/>
              <a:t>Menyimpulkan</a:t>
            </a:r>
            <a:r>
              <a:rPr lang="en-US" sz="2400" cap="none" dirty="0"/>
              <a:t> </a:t>
            </a:r>
            <a:r>
              <a:rPr lang="en-US" sz="2400" cap="none" dirty="0" err="1"/>
              <a:t>Bahwa</a:t>
            </a:r>
            <a:r>
              <a:rPr lang="en-US" sz="2400" cap="none" dirty="0"/>
              <a:t> Tingkat </a:t>
            </a:r>
            <a:r>
              <a:rPr lang="en-US" sz="2400" cap="none" dirty="0" err="1"/>
              <a:t>Kepercayaan</a:t>
            </a:r>
            <a:r>
              <a:rPr lang="en-US" sz="2400" cap="none" dirty="0"/>
              <a:t> Yang </a:t>
            </a:r>
            <a:r>
              <a:rPr lang="en-US" sz="2400" cap="none" dirty="0" err="1"/>
              <a:t>Bersumber</a:t>
            </a:r>
            <a:r>
              <a:rPr lang="en-US" sz="2400" cap="none" dirty="0"/>
              <a:t> Dari </a:t>
            </a:r>
            <a:r>
              <a:rPr lang="en-US" sz="2400" cap="none" dirty="0" err="1"/>
              <a:t>Pembicaraan</a:t>
            </a:r>
            <a:r>
              <a:rPr lang="en-US" sz="2400" cap="none" dirty="0"/>
              <a:t> Orang,  </a:t>
            </a:r>
            <a:r>
              <a:rPr lang="en-US" sz="2400" cap="none" dirty="0" err="1"/>
              <a:t>Hanya</a:t>
            </a:r>
            <a:r>
              <a:rPr lang="en-US" sz="2400" cap="none" dirty="0"/>
              <a:t> 7 % Yang </a:t>
            </a:r>
            <a:r>
              <a:rPr lang="en-US" sz="2400" cap="none" dirty="0" err="1"/>
              <a:t>Berasal</a:t>
            </a:r>
            <a:r>
              <a:rPr lang="en-US" sz="2400" cap="none" dirty="0"/>
              <a:t> Dari Bahasa Verbal , 38 % Dari </a:t>
            </a:r>
            <a:r>
              <a:rPr lang="en-US" sz="2400" cap="none" dirty="0" err="1"/>
              <a:t>Vokal</a:t>
            </a:r>
            <a:r>
              <a:rPr lang="en-US" sz="2400" cap="none" dirty="0"/>
              <a:t> </a:t>
            </a:r>
            <a:r>
              <a:rPr lang="en-US" sz="2400" cap="none" dirty="0" err="1"/>
              <a:t>Suara</a:t>
            </a:r>
            <a:r>
              <a:rPr lang="en-US" sz="2400" cap="none" dirty="0"/>
              <a:t> Dan 55 % Dari </a:t>
            </a:r>
            <a:r>
              <a:rPr lang="en-US" sz="2400" cap="none" dirty="0" err="1"/>
              <a:t>Ekspresi</a:t>
            </a:r>
            <a:r>
              <a:rPr lang="en-US" sz="2400" cap="none" dirty="0"/>
              <a:t> </a:t>
            </a:r>
            <a:r>
              <a:rPr lang="en-US" sz="2400" cap="none" dirty="0" err="1"/>
              <a:t>Wajah</a:t>
            </a:r>
            <a:endParaRPr lang="en-US" sz="2400" cap="none" dirty="0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911363F9-5B2F-42D6-8CB0-8422D0F175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7814"/>
            <a:ext cx="8229600" cy="788987"/>
          </a:xfrm>
          <a:solidFill>
            <a:srgbClr val="C00000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3200" dirty="0"/>
              <a:t>FUNGSI KOMUNIKASI NONVERBAL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0B3997-60ED-4531-A73E-F648141D3E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219200"/>
            <a:ext cx="8229600" cy="54102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  <a:defRPr/>
            </a:pPr>
            <a:r>
              <a:rPr lang="es-ES" cap="none" dirty="0"/>
              <a:t>Mark L. </a:t>
            </a:r>
            <a:r>
              <a:rPr lang="es-ES" cap="none" dirty="0" err="1"/>
              <a:t>Knapp</a:t>
            </a:r>
            <a:r>
              <a:rPr lang="es-ES" cap="none" dirty="0"/>
              <a:t> (</a:t>
            </a:r>
            <a:r>
              <a:rPr lang="es-ES" cap="none" dirty="0" err="1"/>
              <a:t>Dalam</a:t>
            </a:r>
            <a:r>
              <a:rPr lang="es-ES" cap="none" dirty="0"/>
              <a:t> </a:t>
            </a:r>
            <a:r>
              <a:rPr lang="es-ES" cap="none" dirty="0" err="1"/>
              <a:t>Jalaludin</a:t>
            </a:r>
            <a:r>
              <a:rPr lang="es-ES" cap="none" dirty="0"/>
              <a:t>, 1994), </a:t>
            </a:r>
            <a:r>
              <a:rPr lang="es-ES" cap="none" dirty="0" err="1"/>
              <a:t>Menyebut</a:t>
            </a:r>
            <a:r>
              <a:rPr lang="es-ES" cap="none" dirty="0"/>
              <a:t> Lima </a:t>
            </a:r>
            <a:r>
              <a:rPr lang="es-ES" cap="none" dirty="0" err="1"/>
              <a:t>Fungsi</a:t>
            </a:r>
            <a:r>
              <a:rPr lang="es-ES" cap="none" dirty="0"/>
              <a:t> Pesan </a:t>
            </a:r>
            <a:r>
              <a:rPr lang="es-ES" cap="none" dirty="0" err="1"/>
              <a:t>Nonverbal</a:t>
            </a:r>
            <a:r>
              <a:rPr lang="es-ES" cap="none" dirty="0"/>
              <a:t> Yang </a:t>
            </a:r>
            <a:r>
              <a:rPr lang="es-ES" cap="none" dirty="0" err="1"/>
              <a:t>Dihubungkan</a:t>
            </a:r>
            <a:r>
              <a:rPr lang="es-ES" cap="none" dirty="0"/>
              <a:t> </a:t>
            </a:r>
            <a:r>
              <a:rPr lang="es-ES" cap="none" dirty="0" err="1"/>
              <a:t>Dengan</a:t>
            </a:r>
            <a:r>
              <a:rPr lang="es-ES" cap="none" dirty="0"/>
              <a:t> Pesan Verbal:</a:t>
            </a:r>
            <a:endParaRPr lang="en-US" cap="none" dirty="0"/>
          </a:p>
          <a:p>
            <a:pPr marL="0" indent="0">
              <a:buFont typeface="Garamond" pitchFamily="18" charset="0"/>
              <a:buAutoNum type="arabicPeriod"/>
              <a:defRPr/>
            </a:pPr>
            <a:r>
              <a:rPr lang="es-ES" b="1" cap="none" dirty="0" err="1"/>
              <a:t>Repetisi</a:t>
            </a:r>
            <a:r>
              <a:rPr lang="es-ES" cap="none" dirty="0"/>
              <a:t>, </a:t>
            </a:r>
            <a:r>
              <a:rPr lang="es-ES" cap="none" dirty="0" err="1"/>
              <a:t>Yaitu</a:t>
            </a:r>
            <a:r>
              <a:rPr lang="es-ES" cap="none" dirty="0"/>
              <a:t> </a:t>
            </a:r>
            <a:r>
              <a:rPr lang="es-ES" cap="none" dirty="0" err="1"/>
              <a:t>Meyakinkan</a:t>
            </a:r>
            <a:r>
              <a:rPr lang="es-ES" cap="none" dirty="0"/>
              <a:t> Apa Yang </a:t>
            </a:r>
            <a:r>
              <a:rPr lang="es-ES" cap="none" dirty="0" err="1"/>
              <a:t>diutarakan</a:t>
            </a:r>
            <a:r>
              <a:rPr lang="es-ES" cap="none" dirty="0"/>
              <a:t>. </a:t>
            </a:r>
            <a:r>
              <a:rPr lang="de-DE" cap="none" dirty="0"/>
              <a:t>Misalnya Setelah Mengatakan Penolakan, Kita Menggelengkan Kepala.</a:t>
            </a:r>
            <a:endParaRPr lang="en-US" cap="none" dirty="0"/>
          </a:p>
          <a:p>
            <a:pPr marL="0" indent="0">
              <a:buFont typeface="Garamond" pitchFamily="18" charset="0"/>
              <a:buAutoNum type="arabicPeriod"/>
              <a:defRPr/>
            </a:pPr>
            <a:r>
              <a:rPr lang="en-US" b="1" cap="none" dirty="0" err="1"/>
              <a:t>Substitus</a:t>
            </a:r>
            <a:r>
              <a:rPr lang="en-US" cap="none" dirty="0" err="1"/>
              <a:t>i</a:t>
            </a:r>
            <a:r>
              <a:rPr lang="en-US" cap="none" dirty="0"/>
              <a:t>, </a:t>
            </a:r>
            <a:r>
              <a:rPr lang="en-US" cap="none" dirty="0" err="1"/>
              <a:t>Yaitu</a:t>
            </a:r>
            <a:r>
              <a:rPr lang="en-US" cap="none" dirty="0"/>
              <a:t> </a:t>
            </a:r>
            <a:r>
              <a:rPr lang="en-US" cap="none" dirty="0" err="1"/>
              <a:t>Menggantikan</a:t>
            </a:r>
            <a:r>
              <a:rPr lang="en-US" cap="none" dirty="0"/>
              <a:t> </a:t>
            </a:r>
            <a:r>
              <a:rPr lang="en-US" cap="none" dirty="0" err="1"/>
              <a:t>Lambang-lambang</a:t>
            </a:r>
            <a:r>
              <a:rPr lang="en-US" cap="none" dirty="0"/>
              <a:t> Verbal. </a:t>
            </a:r>
            <a:r>
              <a:rPr lang="en-US" cap="none" dirty="0" err="1"/>
              <a:t>Misalnya</a:t>
            </a:r>
            <a:r>
              <a:rPr lang="en-US" cap="none" dirty="0"/>
              <a:t> </a:t>
            </a:r>
            <a:r>
              <a:rPr lang="en-US" cap="none" dirty="0" err="1"/>
              <a:t>Tanpa</a:t>
            </a:r>
            <a:r>
              <a:rPr lang="en-US" cap="none" dirty="0"/>
              <a:t> </a:t>
            </a:r>
            <a:r>
              <a:rPr lang="en-US" cap="none" dirty="0" err="1"/>
              <a:t>Sepatah</a:t>
            </a:r>
            <a:r>
              <a:rPr lang="en-US" cap="none" dirty="0"/>
              <a:t> </a:t>
            </a:r>
            <a:r>
              <a:rPr lang="en-US" cap="none" dirty="0" err="1"/>
              <a:t>Katapun</a:t>
            </a:r>
            <a:r>
              <a:rPr lang="en-US" cap="none" dirty="0"/>
              <a:t> Kita </a:t>
            </a:r>
            <a:r>
              <a:rPr lang="en-US" cap="none" dirty="0" err="1"/>
              <a:t>Berkata</a:t>
            </a:r>
            <a:r>
              <a:rPr lang="en-US" cap="none" dirty="0"/>
              <a:t>, Kita </a:t>
            </a:r>
            <a:r>
              <a:rPr lang="en-US" cap="none" dirty="0" err="1"/>
              <a:t>Menunjukkan</a:t>
            </a:r>
            <a:r>
              <a:rPr lang="en-US" cap="none" dirty="0"/>
              <a:t> </a:t>
            </a:r>
            <a:r>
              <a:rPr lang="en-US" cap="none" dirty="0" err="1"/>
              <a:t>Persetujuan</a:t>
            </a:r>
            <a:r>
              <a:rPr lang="en-US" cap="none" dirty="0"/>
              <a:t> </a:t>
            </a:r>
            <a:r>
              <a:rPr lang="en-US" cap="none" dirty="0" err="1"/>
              <a:t>Dengan</a:t>
            </a:r>
            <a:r>
              <a:rPr lang="en-US" cap="none" dirty="0"/>
              <a:t> </a:t>
            </a:r>
            <a:r>
              <a:rPr lang="en-US" cap="none" dirty="0" err="1"/>
              <a:t>Mengangguk-anggukkan</a:t>
            </a:r>
            <a:r>
              <a:rPr lang="en-US" cap="none" dirty="0"/>
              <a:t> </a:t>
            </a:r>
            <a:r>
              <a:rPr lang="en-US" cap="none" dirty="0" err="1"/>
              <a:t>Kepala</a:t>
            </a:r>
            <a:r>
              <a:rPr lang="en-US" cap="none" dirty="0"/>
              <a:t>.</a:t>
            </a:r>
          </a:p>
          <a:p>
            <a:pPr marL="0" indent="0">
              <a:buFont typeface="Garamond" pitchFamily="18" charset="0"/>
              <a:buAutoNum type="arabicPeriod"/>
              <a:defRPr/>
            </a:pPr>
            <a:r>
              <a:rPr lang="en-US" b="1" cap="none" dirty="0" err="1"/>
              <a:t>Kontradi</a:t>
            </a:r>
            <a:r>
              <a:rPr lang="en-US" cap="none" dirty="0" err="1"/>
              <a:t>ksi</a:t>
            </a:r>
            <a:r>
              <a:rPr lang="en-US" cap="none" dirty="0"/>
              <a:t>, </a:t>
            </a:r>
            <a:r>
              <a:rPr lang="en-US" cap="none" dirty="0" err="1"/>
              <a:t>Menolak</a:t>
            </a:r>
            <a:r>
              <a:rPr lang="en-US" cap="none" dirty="0"/>
              <a:t> </a:t>
            </a:r>
            <a:r>
              <a:rPr lang="en-US" cap="none" dirty="0" err="1"/>
              <a:t>Pesan</a:t>
            </a:r>
            <a:r>
              <a:rPr lang="en-US" cap="none" dirty="0"/>
              <a:t> Verbal </a:t>
            </a:r>
            <a:r>
              <a:rPr lang="en-US" cap="none" dirty="0" err="1"/>
              <a:t>Atau</a:t>
            </a:r>
            <a:r>
              <a:rPr lang="en-US" cap="none" dirty="0"/>
              <a:t> </a:t>
            </a:r>
            <a:r>
              <a:rPr lang="en-US" cap="none" dirty="0" err="1"/>
              <a:t>Memberi</a:t>
            </a:r>
            <a:r>
              <a:rPr lang="en-US" cap="none" dirty="0"/>
              <a:t> </a:t>
            </a:r>
            <a:r>
              <a:rPr lang="en-US" cap="none" dirty="0" err="1"/>
              <a:t>Makna</a:t>
            </a:r>
            <a:r>
              <a:rPr lang="en-US" cap="none" dirty="0"/>
              <a:t> Yang Lain </a:t>
            </a:r>
            <a:r>
              <a:rPr lang="en-US" cap="none" dirty="0" err="1"/>
              <a:t>Terhadap</a:t>
            </a:r>
            <a:r>
              <a:rPr lang="en-US" cap="none" dirty="0"/>
              <a:t> </a:t>
            </a:r>
            <a:r>
              <a:rPr lang="en-US" cap="none" dirty="0" err="1"/>
              <a:t>Pesan</a:t>
            </a:r>
            <a:r>
              <a:rPr lang="en-US" cap="none" dirty="0"/>
              <a:t> Verbal. </a:t>
            </a:r>
            <a:r>
              <a:rPr lang="en-US" cap="none" dirty="0" err="1"/>
              <a:t>Misalnya</a:t>
            </a:r>
            <a:r>
              <a:rPr lang="en-US" cap="none" dirty="0"/>
              <a:t> Anda ’</a:t>
            </a:r>
            <a:r>
              <a:rPr lang="en-US" cap="none" dirty="0" err="1"/>
              <a:t>Memuji</a:t>
            </a:r>
            <a:r>
              <a:rPr lang="en-US" cap="none" dirty="0"/>
              <a:t>’ </a:t>
            </a:r>
            <a:r>
              <a:rPr lang="en-US" cap="none" dirty="0" err="1"/>
              <a:t>Prestasi</a:t>
            </a:r>
            <a:r>
              <a:rPr lang="en-US" cap="none" dirty="0"/>
              <a:t> </a:t>
            </a:r>
            <a:r>
              <a:rPr lang="en-US" cap="none" dirty="0" err="1"/>
              <a:t>Teman</a:t>
            </a:r>
            <a:r>
              <a:rPr lang="en-US" cap="none" dirty="0"/>
              <a:t> </a:t>
            </a:r>
            <a:r>
              <a:rPr lang="en-US" cap="none" dirty="0" err="1"/>
              <a:t>Dengan</a:t>
            </a:r>
            <a:r>
              <a:rPr lang="en-US" cap="none" dirty="0"/>
              <a:t> </a:t>
            </a:r>
            <a:r>
              <a:rPr lang="en-US" cap="none" dirty="0" err="1"/>
              <a:t>Mencibirkan</a:t>
            </a:r>
            <a:r>
              <a:rPr lang="en-US" cap="none" dirty="0"/>
              <a:t> </a:t>
            </a:r>
            <a:r>
              <a:rPr lang="en-US" cap="none" dirty="0" err="1"/>
              <a:t>Bibir</a:t>
            </a:r>
            <a:r>
              <a:rPr lang="en-US" cap="none" dirty="0"/>
              <a:t>, </a:t>
            </a:r>
            <a:r>
              <a:rPr lang="en-US" cap="none" dirty="0" err="1"/>
              <a:t>Seraya</a:t>
            </a:r>
            <a:r>
              <a:rPr lang="en-US" cap="none" dirty="0"/>
              <a:t> </a:t>
            </a:r>
            <a:r>
              <a:rPr lang="en-US" cap="none" dirty="0" err="1"/>
              <a:t>Berkata</a:t>
            </a:r>
            <a:r>
              <a:rPr lang="en-US" cap="none" dirty="0"/>
              <a:t> ”</a:t>
            </a:r>
            <a:r>
              <a:rPr lang="en-US" cap="none" dirty="0" err="1"/>
              <a:t>Hebat</a:t>
            </a:r>
            <a:r>
              <a:rPr lang="en-US" cap="none" dirty="0"/>
              <a:t>, Kau </a:t>
            </a:r>
            <a:r>
              <a:rPr lang="en-US" cap="none" dirty="0" err="1"/>
              <a:t>Memang</a:t>
            </a:r>
            <a:r>
              <a:rPr lang="en-US" cap="none" dirty="0"/>
              <a:t> </a:t>
            </a:r>
            <a:r>
              <a:rPr lang="en-US" cap="none" dirty="0" err="1"/>
              <a:t>Hebat</a:t>
            </a:r>
            <a:r>
              <a:rPr lang="en-US" cap="none" dirty="0"/>
              <a:t>.”</a:t>
            </a:r>
          </a:p>
          <a:p>
            <a:pPr marL="0" indent="0">
              <a:buFont typeface="Garamond" pitchFamily="18" charset="0"/>
              <a:buAutoNum type="arabicPeriod"/>
              <a:defRPr/>
            </a:pPr>
            <a:r>
              <a:rPr lang="en-US" b="1" cap="none" dirty="0" err="1"/>
              <a:t>Kompleme</a:t>
            </a:r>
            <a:r>
              <a:rPr lang="en-US" cap="none" dirty="0" err="1"/>
              <a:t>n</a:t>
            </a:r>
            <a:r>
              <a:rPr lang="en-US" cap="none" dirty="0"/>
              <a:t>, </a:t>
            </a:r>
            <a:r>
              <a:rPr lang="en-US" cap="none" dirty="0" err="1"/>
              <a:t>Yaitu</a:t>
            </a:r>
            <a:r>
              <a:rPr lang="en-US" cap="none" dirty="0"/>
              <a:t> </a:t>
            </a:r>
            <a:r>
              <a:rPr lang="en-US" cap="none" dirty="0" err="1"/>
              <a:t>Melengkapi</a:t>
            </a:r>
            <a:r>
              <a:rPr lang="en-US" cap="none" dirty="0"/>
              <a:t> Dan </a:t>
            </a:r>
            <a:r>
              <a:rPr lang="en-US" cap="none" dirty="0" err="1"/>
              <a:t>Memperkaya</a:t>
            </a:r>
            <a:r>
              <a:rPr lang="en-US" cap="none" dirty="0"/>
              <a:t> </a:t>
            </a:r>
            <a:r>
              <a:rPr lang="en-US" cap="none" dirty="0" err="1"/>
              <a:t>Makna</a:t>
            </a:r>
            <a:r>
              <a:rPr lang="en-US" cap="none" dirty="0"/>
              <a:t> </a:t>
            </a:r>
            <a:r>
              <a:rPr lang="en-US" cap="none" dirty="0" err="1"/>
              <a:t>Pesan</a:t>
            </a:r>
            <a:r>
              <a:rPr lang="en-US" cap="none" dirty="0"/>
              <a:t> Nonverbal. </a:t>
            </a:r>
            <a:r>
              <a:rPr lang="en-US" cap="none" dirty="0" err="1"/>
              <a:t>Misalnya</a:t>
            </a:r>
            <a:r>
              <a:rPr lang="en-US" cap="none" dirty="0"/>
              <a:t>, Air </a:t>
            </a:r>
            <a:r>
              <a:rPr lang="en-US" cap="none" dirty="0" err="1"/>
              <a:t>Muka</a:t>
            </a:r>
            <a:r>
              <a:rPr lang="en-US" cap="none" dirty="0"/>
              <a:t> Anda </a:t>
            </a:r>
            <a:r>
              <a:rPr lang="en-US" cap="none" dirty="0" err="1"/>
              <a:t>Menunjukkan</a:t>
            </a:r>
            <a:r>
              <a:rPr lang="en-US" cap="none" dirty="0"/>
              <a:t> Tingkat </a:t>
            </a:r>
            <a:r>
              <a:rPr lang="en-US" cap="none" dirty="0" err="1"/>
              <a:t>Penderitaan</a:t>
            </a:r>
            <a:r>
              <a:rPr lang="en-US" cap="none" dirty="0"/>
              <a:t> Yang </a:t>
            </a:r>
            <a:r>
              <a:rPr lang="en-US" cap="none" dirty="0" err="1"/>
              <a:t>Tidak</a:t>
            </a:r>
            <a:r>
              <a:rPr lang="en-US" cap="none" dirty="0"/>
              <a:t> </a:t>
            </a:r>
            <a:r>
              <a:rPr lang="en-US" cap="none" dirty="0" err="1"/>
              <a:t>Terungkap</a:t>
            </a:r>
            <a:r>
              <a:rPr lang="en-US" cap="none" dirty="0"/>
              <a:t> </a:t>
            </a:r>
            <a:r>
              <a:rPr lang="en-US" cap="none" dirty="0" err="1"/>
              <a:t>Dengan</a:t>
            </a:r>
            <a:r>
              <a:rPr lang="en-US" cap="none" dirty="0"/>
              <a:t> Kata-kata.</a:t>
            </a:r>
          </a:p>
          <a:p>
            <a:pPr marL="0" indent="0">
              <a:buFont typeface="Garamond" pitchFamily="18" charset="0"/>
              <a:buAutoNum type="arabicPeriod"/>
              <a:defRPr/>
            </a:pPr>
            <a:r>
              <a:rPr lang="fi-FI" b="1" cap="none" dirty="0"/>
              <a:t>Aksentuas</a:t>
            </a:r>
            <a:r>
              <a:rPr lang="fi-FI" cap="none" dirty="0"/>
              <a:t>i, Yaitu Menegaskan Pesan Verbal Atau Menggarisbawahinya. </a:t>
            </a:r>
            <a:r>
              <a:rPr lang="en-US" cap="none" dirty="0" err="1"/>
              <a:t>Misalnya</a:t>
            </a:r>
            <a:r>
              <a:rPr lang="en-US" cap="none" dirty="0"/>
              <a:t>, Anda </a:t>
            </a:r>
            <a:r>
              <a:rPr lang="en-US" cap="none" dirty="0" err="1"/>
              <a:t>Mengungkapkan</a:t>
            </a:r>
            <a:r>
              <a:rPr lang="en-US" cap="none" dirty="0"/>
              <a:t> </a:t>
            </a:r>
            <a:r>
              <a:rPr lang="en-US" cap="none" dirty="0" err="1"/>
              <a:t>Betapa</a:t>
            </a:r>
            <a:r>
              <a:rPr lang="en-US" cap="none" dirty="0"/>
              <a:t> </a:t>
            </a:r>
            <a:r>
              <a:rPr lang="en-US" cap="none" dirty="0" err="1"/>
              <a:t>Jengkelnya</a:t>
            </a:r>
            <a:r>
              <a:rPr lang="en-US" cap="none" dirty="0"/>
              <a:t> Anda </a:t>
            </a:r>
            <a:r>
              <a:rPr lang="en-US" cap="none" dirty="0" err="1"/>
              <a:t>Dengan</a:t>
            </a:r>
            <a:r>
              <a:rPr lang="en-US" cap="none" dirty="0"/>
              <a:t> </a:t>
            </a:r>
            <a:r>
              <a:rPr lang="en-US" cap="none" dirty="0" err="1"/>
              <a:t>Memukul</a:t>
            </a:r>
            <a:r>
              <a:rPr lang="en-US" cap="none" dirty="0"/>
              <a:t> </a:t>
            </a:r>
            <a:r>
              <a:rPr lang="en-US" cap="none" dirty="0" err="1"/>
              <a:t>Meja</a:t>
            </a:r>
            <a:r>
              <a:rPr lang="en-US" cap="none" dirty="0"/>
              <a:t>.</a:t>
            </a:r>
          </a:p>
          <a:p>
            <a:pPr marL="0" indent="0">
              <a:defRPr/>
            </a:pPr>
            <a:endParaRPr lang="en-US" dirty="0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F63CA3E9-B058-4B11-97A7-CA8BF663804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828800" y="251678"/>
            <a:ext cx="8229600" cy="961230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dirty="0"/>
              <a:t>Aneka </a:t>
            </a:r>
            <a:r>
              <a:rPr lang="en-US" sz="4000" dirty="0" err="1"/>
              <a:t>Bentuk</a:t>
            </a:r>
            <a:r>
              <a:rPr lang="en-US" sz="4000" dirty="0"/>
              <a:t> </a:t>
            </a:r>
            <a:r>
              <a:rPr lang="en-US" sz="4000" dirty="0" err="1"/>
              <a:t>Komunikasi</a:t>
            </a:r>
            <a:r>
              <a:rPr lang="en-US" sz="4000" dirty="0"/>
              <a:t> Nonverbal</a:t>
            </a:r>
          </a:p>
        </p:txBody>
      </p:sp>
      <p:sp>
        <p:nvSpPr>
          <p:cNvPr id="57349" name="Text Box 5">
            <a:extLst>
              <a:ext uri="{FF2B5EF4-FFF2-40B4-BE49-F238E27FC236}">
                <a16:creationId xmlns:a16="http://schemas.microsoft.com/office/drawing/2014/main" id="{DF77C3B6-8294-4C8C-A82E-75741CFEE0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8814" y="4095354"/>
            <a:ext cx="1676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id-ID" sz="2400" dirty="0"/>
              <a:t>Sentuhan </a:t>
            </a:r>
            <a:endParaRPr lang="en-US" sz="2400" dirty="0"/>
          </a:p>
        </p:txBody>
      </p:sp>
      <p:pic>
        <p:nvPicPr>
          <p:cNvPr id="36868" name="Picture 7" descr="sandi morse">
            <a:extLst>
              <a:ext uri="{FF2B5EF4-FFF2-40B4-BE49-F238E27FC236}">
                <a16:creationId xmlns:a16="http://schemas.microsoft.com/office/drawing/2014/main" id="{8825D261-73CF-4169-92D9-FD20859C8A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3774" y="5057775"/>
            <a:ext cx="1927227" cy="152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8" descr="ekspresi">
            <a:extLst>
              <a:ext uri="{FF2B5EF4-FFF2-40B4-BE49-F238E27FC236}">
                <a16:creationId xmlns:a16="http://schemas.microsoft.com/office/drawing/2014/main" id="{8213A523-AA8B-4285-BAE2-F89074442F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5156" y="3363711"/>
            <a:ext cx="1676400" cy="152400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36870" name="Text Box 11">
            <a:extLst>
              <a:ext uri="{FF2B5EF4-FFF2-40B4-BE49-F238E27FC236}">
                <a16:creationId xmlns:a16="http://schemas.microsoft.com/office/drawing/2014/main" id="{CE56C876-9AA7-4505-907D-62CA341824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7991" y="3726319"/>
            <a:ext cx="152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Char char="•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2400" dirty="0" err="1">
                <a:latin typeface="Tahoma" panose="020B0604030504040204" pitchFamily="34" charset="0"/>
              </a:rPr>
              <a:t>Ekspresi</a:t>
            </a:r>
            <a:r>
              <a:rPr lang="en-US" altLang="en-US" sz="2400" dirty="0">
                <a:latin typeface="Tahoma" panose="020B0604030504040204" pitchFamily="34" charset="0"/>
              </a:rPr>
              <a:t> </a:t>
            </a:r>
            <a:r>
              <a:rPr lang="en-US" altLang="en-US" sz="2400" dirty="0" err="1">
                <a:latin typeface="Tahoma" panose="020B0604030504040204" pitchFamily="34" charset="0"/>
              </a:rPr>
              <a:t>wajah</a:t>
            </a:r>
            <a:endParaRPr lang="en-US" altLang="en-US" sz="2400" dirty="0">
              <a:latin typeface="Tahoma" panose="020B0604030504040204" pitchFamily="34" charset="0"/>
            </a:endParaRPr>
          </a:p>
        </p:txBody>
      </p:sp>
      <p:sp>
        <p:nvSpPr>
          <p:cNvPr id="36871" name="Text Box 12">
            <a:extLst>
              <a:ext uri="{FF2B5EF4-FFF2-40B4-BE49-F238E27FC236}">
                <a16:creationId xmlns:a16="http://schemas.microsoft.com/office/drawing/2014/main" id="{C1072064-9573-404C-92D9-D8AAEC2E2E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2900" y="5306609"/>
            <a:ext cx="1219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Char char="•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2400" dirty="0" err="1">
                <a:latin typeface="Tahoma" panose="020B0604030504040204" pitchFamily="34" charset="0"/>
              </a:rPr>
              <a:t>BahasaSandi</a:t>
            </a:r>
            <a:endParaRPr lang="en-US" altLang="en-US" sz="2400" dirty="0">
              <a:latin typeface="Tahoma" panose="020B0604030504040204" pitchFamily="34" charset="0"/>
            </a:endParaRPr>
          </a:p>
        </p:txBody>
      </p:sp>
      <p:sp>
        <p:nvSpPr>
          <p:cNvPr id="36872" name="Text Box 13">
            <a:extLst>
              <a:ext uri="{FF2B5EF4-FFF2-40B4-BE49-F238E27FC236}">
                <a16:creationId xmlns:a16="http://schemas.microsoft.com/office/drawing/2014/main" id="{5F5E682E-54D1-49C8-B91F-1A65371A6D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2017714"/>
            <a:ext cx="1371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Char char="•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Bahasa Simbol</a:t>
            </a:r>
          </a:p>
        </p:txBody>
      </p:sp>
      <p:sp>
        <p:nvSpPr>
          <p:cNvPr id="36873" name="Text Box 14">
            <a:extLst>
              <a:ext uri="{FF2B5EF4-FFF2-40B4-BE49-F238E27FC236}">
                <a16:creationId xmlns:a16="http://schemas.microsoft.com/office/drawing/2014/main" id="{9997111B-E013-4FB3-B8FC-EFB10221A6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6438658"/>
            <a:ext cx="152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Char char="•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2400" dirty="0" err="1">
                <a:latin typeface="Tahoma" panose="020B0604030504040204" pitchFamily="34" charset="0"/>
              </a:rPr>
              <a:t>Seragam</a:t>
            </a:r>
            <a:endParaRPr lang="en-US" altLang="en-US" sz="2400" dirty="0">
              <a:latin typeface="Tahoma" panose="020B0604030504040204" pitchFamily="34" charset="0"/>
            </a:endParaRPr>
          </a:p>
        </p:txBody>
      </p:sp>
      <p:sp>
        <p:nvSpPr>
          <p:cNvPr id="36874" name="Text Box 13">
            <a:extLst>
              <a:ext uri="{FF2B5EF4-FFF2-40B4-BE49-F238E27FC236}">
                <a16:creationId xmlns:a16="http://schemas.microsoft.com/office/drawing/2014/main" id="{A21C9728-20E0-4630-AB56-BF9D306D09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8663" y="1781176"/>
            <a:ext cx="1371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Char char="•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2400" dirty="0">
                <a:latin typeface="Tahoma" panose="020B0604030504040204" pitchFamily="34" charset="0"/>
              </a:rPr>
              <a:t>Bahasa </a:t>
            </a:r>
            <a:r>
              <a:rPr lang="id-ID" altLang="en-US" sz="2400" dirty="0">
                <a:latin typeface="Tahoma" panose="020B0604030504040204" pitchFamily="34" charset="0"/>
              </a:rPr>
              <a:t>Tubuh</a:t>
            </a:r>
            <a:endParaRPr lang="en-US" altLang="en-US" sz="2400" dirty="0">
              <a:latin typeface="Tahoma" panose="020B0604030504040204" pitchFamily="34" charset="0"/>
            </a:endParaRPr>
          </a:p>
        </p:txBody>
      </p:sp>
      <p:sp>
        <p:nvSpPr>
          <p:cNvPr id="36875" name="Text Box 13">
            <a:extLst>
              <a:ext uri="{FF2B5EF4-FFF2-40B4-BE49-F238E27FC236}">
                <a16:creationId xmlns:a16="http://schemas.microsoft.com/office/drawing/2014/main" id="{EDBE0CC1-53A2-42D5-801C-8B46F26383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93790" y="3065214"/>
            <a:ext cx="227488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Char char="•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id-ID" altLang="en-US" sz="2400" dirty="0">
                <a:latin typeface="Tahoma" panose="020B0604030504040204" pitchFamily="34" charset="0"/>
              </a:rPr>
              <a:t>Intonasi Suara</a:t>
            </a:r>
            <a:endParaRPr lang="en-US" altLang="en-US" sz="2400" dirty="0">
              <a:latin typeface="Tahoma" panose="020B0604030504040204" pitchFamily="34" charset="0"/>
            </a:endParaRPr>
          </a:p>
        </p:txBody>
      </p:sp>
      <p:pic>
        <p:nvPicPr>
          <p:cNvPr id="36876" name="Picture 16" descr="https://encrypted-tbn1.gstatic.com/images?q=tbn:ANd9GcRuXxTDiG-uxbGrjKx18SW5pgG4rUdR-iXHFgQAYqrTBHkPJU4w">
            <a:extLst>
              <a:ext uri="{FF2B5EF4-FFF2-40B4-BE49-F238E27FC236}">
                <a16:creationId xmlns:a16="http://schemas.microsoft.com/office/drawing/2014/main" id="{CAD0CFAF-E91C-4420-8AA4-A812CEE00A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3756" y="2565992"/>
            <a:ext cx="1970088" cy="159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7" name="Picture 18" descr="https://encrypted-tbn2.gstatic.com/images?q=tbn:ANd9GcRPEOUVpYxrJHg4ceF0-KQoOGY7KP3OYDVXkm8iyqA546vXncaYmw">
            <a:extLst>
              <a:ext uri="{FF2B5EF4-FFF2-40B4-BE49-F238E27FC236}">
                <a16:creationId xmlns:a16="http://schemas.microsoft.com/office/drawing/2014/main" id="{D6143B7C-FC5C-495F-A79D-ABC4F34008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2486" y="1324769"/>
            <a:ext cx="2452688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8" name="Picture 18" descr="Image result for simbol di toilet">
            <a:extLst>
              <a:ext uri="{FF2B5EF4-FFF2-40B4-BE49-F238E27FC236}">
                <a16:creationId xmlns:a16="http://schemas.microsoft.com/office/drawing/2014/main" id="{C105F534-61D8-4E27-9B9C-4ABDBC09BF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4" y="1455739"/>
            <a:ext cx="1512887" cy="169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79" name="AutoShape 20" descr="Image result for pasukan tentara indonesia">
            <a:extLst>
              <a:ext uri="{FF2B5EF4-FFF2-40B4-BE49-F238E27FC236}">
                <a16:creationId xmlns:a16="http://schemas.microsoft.com/office/drawing/2014/main" id="{B47C8FD2-C1DF-426B-B30C-41BA3BBCEFB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8751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Char char="•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Tahoma" panose="020B0604030504040204" pitchFamily="34" charset="0"/>
            </a:endParaRPr>
          </a:p>
        </p:txBody>
      </p:sp>
      <p:pic>
        <p:nvPicPr>
          <p:cNvPr id="36880" name="Picture 21">
            <a:extLst>
              <a:ext uri="{FF2B5EF4-FFF2-40B4-BE49-F238E27FC236}">
                <a16:creationId xmlns:a16="http://schemas.microsoft.com/office/drawing/2014/main" id="{E54A49AF-DFE2-49D6-B6EC-E24FE9DC24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6427" y="3690144"/>
            <a:ext cx="4070350" cy="273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80F67596-E658-410B-A998-D77AD188A959}"/>
              </a:ext>
            </a:extLst>
          </p:cNvPr>
          <p:cNvSpPr txBox="1">
            <a:spLocks/>
          </p:cNvSpPr>
          <p:nvPr/>
        </p:nvSpPr>
        <p:spPr>
          <a:xfrm>
            <a:off x="1097280" y="1066800"/>
            <a:ext cx="10480431" cy="526366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400" cap="none" dirty="0" err="1"/>
              <a:t>Menurut</a:t>
            </a:r>
            <a:r>
              <a:rPr lang="en-US" altLang="en-US" sz="2400" cap="none" dirty="0"/>
              <a:t> </a:t>
            </a:r>
            <a:r>
              <a:rPr lang="en-US" altLang="en-US" sz="2400" cap="none" dirty="0" err="1"/>
              <a:t>Purwanto</a:t>
            </a:r>
            <a:r>
              <a:rPr lang="en-US" altLang="en-US" sz="2400" cap="none" dirty="0"/>
              <a:t> (2014)) </a:t>
            </a:r>
            <a:r>
              <a:rPr lang="en-US" altLang="en-US" sz="2400" cap="none" dirty="0" err="1"/>
              <a:t>Beberapa</a:t>
            </a:r>
            <a:r>
              <a:rPr lang="en-US" altLang="en-US" sz="2400" cap="none" dirty="0"/>
              <a:t> </a:t>
            </a:r>
            <a:r>
              <a:rPr lang="en-US" altLang="en-US" sz="2400" cap="none" dirty="0" err="1"/>
              <a:t>Tujuan</a:t>
            </a:r>
            <a:r>
              <a:rPr lang="en-US" altLang="en-US" sz="2400" cap="none" dirty="0"/>
              <a:t> </a:t>
            </a:r>
            <a:r>
              <a:rPr lang="en-US" altLang="en-US" sz="2400" cap="none" dirty="0" err="1"/>
              <a:t>Komunikasi</a:t>
            </a:r>
            <a:r>
              <a:rPr lang="en-US" altLang="en-US" sz="2400" cap="none" dirty="0"/>
              <a:t> </a:t>
            </a:r>
            <a:r>
              <a:rPr lang="en-US" altLang="en-US" sz="2400" cap="none" dirty="0" err="1"/>
              <a:t>Antarpribadi</a:t>
            </a:r>
            <a:r>
              <a:rPr lang="en-US" altLang="en-US" sz="2400" cap="none" dirty="0"/>
              <a:t>, </a:t>
            </a:r>
            <a:r>
              <a:rPr lang="en-US" altLang="en-US" sz="2400" cap="none" dirty="0" err="1"/>
              <a:t>Meliputi</a:t>
            </a:r>
            <a:r>
              <a:rPr lang="en-US" altLang="en-US" sz="2400" cap="none" dirty="0"/>
              <a:t>;</a:t>
            </a:r>
          </a:p>
          <a:p>
            <a:pPr marL="914400" lvl="1" indent="-457200">
              <a:buFontTx/>
              <a:buAutoNum type="arabicPeriod"/>
            </a:pPr>
            <a:r>
              <a:rPr lang="en-US" altLang="en-US" sz="2200" cap="none" dirty="0" err="1"/>
              <a:t>Menyampaikan</a:t>
            </a:r>
            <a:r>
              <a:rPr lang="en-US" altLang="en-US" sz="2200" cap="none" dirty="0"/>
              <a:t> </a:t>
            </a:r>
            <a:r>
              <a:rPr lang="en-US" altLang="en-US" sz="2200" cap="none" dirty="0" err="1"/>
              <a:t>Informasi</a:t>
            </a:r>
            <a:r>
              <a:rPr lang="en-US" altLang="en-US" sz="2200" cap="none" dirty="0"/>
              <a:t> </a:t>
            </a:r>
            <a:r>
              <a:rPr lang="en-US" altLang="en-US" sz="2200" cap="none" dirty="0" err="1"/>
              <a:t>Kepada</a:t>
            </a:r>
            <a:r>
              <a:rPr lang="en-US" altLang="en-US" sz="2200" cap="none" dirty="0"/>
              <a:t> Orang Lain, Agar Orang </a:t>
            </a:r>
            <a:r>
              <a:rPr lang="en-US" altLang="en-US" sz="2200" cap="none" dirty="0" err="1"/>
              <a:t>Tersebut</a:t>
            </a:r>
            <a:r>
              <a:rPr lang="en-US" altLang="en-US" sz="2200" cap="none" dirty="0"/>
              <a:t> </a:t>
            </a:r>
            <a:r>
              <a:rPr lang="en-US" altLang="en-US" sz="2200" cap="none" dirty="0" err="1"/>
              <a:t>Mengetahui</a:t>
            </a:r>
            <a:r>
              <a:rPr lang="en-US" altLang="en-US" sz="2200" cap="none" dirty="0"/>
              <a:t> </a:t>
            </a:r>
            <a:r>
              <a:rPr lang="en-US" altLang="en-US" sz="2200" cap="none" dirty="0" err="1"/>
              <a:t>Sesuatu</a:t>
            </a:r>
            <a:r>
              <a:rPr lang="en-US" altLang="en-US" sz="2200" cap="none" dirty="0"/>
              <a:t>.</a:t>
            </a:r>
          </a:p>
          <a:p>
            <a:pPr marL="914400" lvl="1" indent="-457200">
              <a:buFontTx/>
              <a:buAutoNum type="arabicPeriod"/>
            </a:pPr>
            <a:r>
              <a:rPr lang="en-US" altLang="en-US" sz="2200" cap="none" dirty="0" err="1"/>
              <a:t>Berbagi</a:t>
            </a:r>
            <a:r>
              <a:rPr lang="en-US" altLang="en-US" sz="2200" cap="none" dirty="0"/>
              <a:t> </a:t>
            </a:r>
            <a:r>
              <a:rPr lang="en-US" altLang="en-US" sz="2200" cap="none" dirty="0" err="1"/>
              <a:t>Pengalaman</a:t>
            </a:r>
            <a:r>
              <a:rPr lang="en-US" altLang="en-US" sz="2200" cap="none" dirty="0"/>
              <a:t> </a:t>
            </a:r>
            <a:r>
              <a:rPr lang="en-US" altLang="en-US" sz="2200" cap="none" dirty="0" err="1"/>
              <a:t>Tentang</a:t>
            </a:r>
            <a:r>
              <a:rPr lang="en-US" altLang="en-US" sz="2200" cap="none" dirty="0"/>
              <a:t> </a:t>
            </a:r>
            <a:r>
              <a:rPr lang="en-US" altLang="en-US" sz="2200" cap="none" dirty="0" err="1"/>
              <a:t>Suka</a:t>
            </a:r>
            <a:r>
              <a:rPr lang="en-US" altLang="en-US" sz="2200" cap="none" dirty="0"/>
              <a:t> </a:t>
            </a:r>
            <a:r>
              <a:rPr lang="en-US" altLang="en-US" sz="2200" cap="none" dirty="0" err="1"/>
              <a:t>Duka</a:t>
            </a:r>
            <a:r>
              <a:rPr lang="en-US" altLang="en-US" sz="2200" cap="none" dirty="0"/>
              <a:t> </a:t>
            </a:r>
            <a:r>
              <a:rPr lang="en-US" altLang="en-US" sz="2200" cap="none" dirty="0" err="1"/>
              <a:t>Kehidupan</a:t>
            </a:r>
            <a:r>
              <a:rPr lang="en-US" altLang="en-US" sz="2200" cap="none" dirty="0"/>
              <a:t> Yang </a:t>
            </a:r>
            <a:r>
              <a:rPr lang="en-US" altLang="en-US" sz="2200" cap="none" dirty="0" err="1"/>
              <a:t>Mungkin</a:t>
            </a:r>
            <a:r>
              <a:rPr lang="en-US" altLang="en-US" sz="2200" cap="none" dirty="0"/>
              <a:t> </a:t>
            </a:r>
            <a:r>
              <a:rPr lang="en-US" altLang="en-US" sz="2200" cap="none" dirty="0" err="1"/>
              <a:t>Berharga</a:t>
            </a:r>
            <a:r>
              <a:rPr lang="en-US" altLang="en-US" sz="2200" cap="none" dirty="0"/>
              <a:t> </a:t>
            </a:r>
            <a:r>
              <a:rPr lang="en-US" altLang="en-US" sz="2200" cap="none" dirty="0" err="1"/>
              <a:t>Bagi</a:t>
            </a:r>
            <a:r>
              <a:rPr lang="en-US" altLang="en-US" sz="2200" cap="none" dirty="0"/>
              <a:t> Orang Lain </a:t>
            </a:r>
          </a:p>
          <a:p>
            <a:pPr marL="914400" lvl="1" indent="-457200">
              <a:buFontTx/>
              <a:buAutoNum type="arabicPeriod"/>
            </a:pPr>
            <a:r>
              <a:rPr lang="en-US" altLang="en-US" sz="2200" cap="none" dirty="0" err="1"/>
              <a:t>Menumbuhkan</a:t>
            </a:r>
            <a:r>
              <a:rPr lang="en-US" altLang="en-US" sz="2200" cap="none" dirty="0"/>
              <a:t> </a:t>
            </a:r>
            <a:r>
              <a:rPr lang="en-US" altLang="en-US" sz="2200" cap="none" dirty="0" err="1"/>
              <a:t>Simpati</a:t>
            </a:r>
            <a:r>
              <a:rPr lang="en-US" altLang="en-US" sz="2200" cap="none" dirty="0"/>
              <a:t> (</a:t>
            </a:r>
            <a:r>
              <a:rPr lang="en-US" altLang="en-US" sz="2200" cap="none" dirty="0" err="1"/>
              <a:t>Sikap</a:t>
            </a:r>
            <a:r>
              <a:rPr lang="en-US" altLang="en-US" sz="2200" cap="none" dirty="0"/>
              <a:t> </a:t>
            </a:r>
            <a:r>
              <a:rPr lang="en-US" altLang="en-US" sz="2200" cap="none" dirty="0" err="1"/>
              <a:t>Positip</a:t>
            </a:r>
            <a:r>
              <a:rPr lang="en-US" altLang="en-US" sz="2200" cap="none" dirty="0"/>
              <a:t>) </a:t>
            </a:r>
            <a:r>
              <a:rPr lang="en-US" altLang="en-US" sz="2200" cap="none" dirty="0" err="1"/>
              <a:t>Utk</a:t>
            </a:r>
            <a:r>
              <a:rPr lang="en-US" altLang="en-US" sz="2200" cap="none" dirty="0"/>
              <a:t> </a:t>
            </a:r>
            <a:r>
              <a:rPr lang="en-US" altLang="en-US" sz="2200" cap="none" dirty="0" err="1"/>
              <a:t>Ikut</a:t>
            </a:r>
            <a:r>
              <a:rPr lang="en-US" altLang="en-US" sz="2200" cap="none" dirty="0"/>
              <a:t> </a:t>
            </a:r>
            <a:r>
              <a:rPr lang="en-US" altLang="en-US" sz="2200" cap="none" dirty="0" err="1"/>
              <a:t>Merasakan</a:t>
            </a:r>
            <a:r>
              <a:rPr lang="en-US" altLang="en-US" sz="2200" cap="none" dirty="0"/>
              <a:t> </a:t>
            </a:r>
            <a:r>
              <a:rPr lang="en-US" altLang="en-US" sz="2200" cap="none" dirty="0" err="1"/>
              <a:t>Apa</a:t>
            </a:r>
            <a:r>
              <a:rPr lang="en-US" altLang="en-US" sz="2200" cap="none" dirty="0"/>
              <a:t> Yang </a:t>
            </a:r>
            <a:r>
              <a:rPr lang="en-US" altLang="en-US" sz="2200" cap="none" dirty="0" err="1"/>
              <a:t>Dirasakan</a:t>
            </a:r>
            <a:r>
              <a:rPr lang="en-US" altLang="en-US" sz="2200" cap="none" dirty="0"/>
              <a:t> Oleh Orang Lain</a:t>
            </a:r>
          </a:p>
          <a:p>
            <a:pPr marL="914400" lvl="1" indent="-457200">
              <a:buFontTx/>
              <a:buAutoNum type="arabicPeriod"/>
            </a:pPr>
            <a:r>
              <a:rPr lang="en-US" altLang="en-US" sz="2200" cap="none" dirty="0" err="1"/>
              <a:t>Melakukan</a:t>
            </a:r>
            <a:r>
              <a:rPr lang="en-US" altLang="en-US" sz="2200" cap="none" dirty="0"/>
              <a:t> </a:t>
            </a:r>
            <a:r>
              <a:rPr lang="en-US" altLang="en-US" sz="2200" cap="none" dirty="0" err="1"/>
              <a:t>Kerjasama</a:t>
            </a:r>
            <a:r>
              <a:rPr lang="en-US" altLang="en-US" sz="2200" cap="none" dirty="0"/>
              <a:t> </a:t>
            </a:r>
            <a:r>
              <a:rPr lang="en-US" altLang="en-US" sz="2200" cap="none" dirty="0" err="1"/>
              <a:t>Untuk</a:t>
            </a:r>
            <a:r>
              <a:rPr lang="en-US" altLang="en-US" sz="2200" cap="none" dirty="0"/>
              <a:t> </a:t>
            </a:r>
            <a:r>
              <a:rPr lang="en-US" altLang="en-US" sz="2200" cap="none" dirty="0" err="1"/>
              <a:t>Mencapai</a:t>
            </a:r>
            <a:r>
              <a:rPr lang="en-US" altLang="en-US" sz="2200" cap="none" dirty="0"/>
              <a:t> </a:t>
            </a:r>
            <a:r>
              <a:rPr lang="en-US" altLang="en-US" sz="2200" cap="none" dirty="0" err="1"/>
              <a:t>Tujuan</a:t>
            </a:r>
            <a:r>
              <a:rPr lang="en-US" altLang="en-US" sz="2200" cap="none" dirty="0"/>
              <a:t> </a:t>
            </a:r>
            <a:r>
              <a:rPr lang="en-US" altLang="en-US" sz="2200" cap="none" dirty="0" err="1"/>
              <a:t>Tertentu</a:t>
            </a:r>
            <a:r>
              <a:rPr lang="en-US" altLang="en-US" sz="2200" cap="none" dirty="0"/>
              <a:t> Yang </a:t>
            </a:r>
            <a:r>
              <a:rPr lang="en-US" altLang="en-US" sz="2200" cap="none" dirty="0" err="1"/>
              <a:t>Memberikan</a:t>
            </a:r>
            <a:r>
              <a:rPr lang="en-US" altLang="en-US" sz="2200" cap="none" dirty="0"/>
              <a:t> </a:t>
            </a:r>
            <a:r>
              <a:rPr lang="en-US" altLang="en-US" sz="2200" cap="none" dirty="0" err="1"/>
              <a:t>Manfaat</a:t>
            </a:r>
            <a:r>
              <a:rPr lang="en-US" altLang="en-US" sz="2200" cap="none" dirty="0"/>
              <a:t> </a:t>
            </a:r>
            <a:r>
              <a:rPr lang="en-US" altLang="en-US" sz="2200" cap="none" dirty="0" err="1"/>
              <a:t>Kedua</a:t>
            </a:r>
            <a:r>
              <a:rPr lang="en-US" altLang="en-US" sz="2200" cap="none" dirty="0"/>
              <a:t> </a:t>
            </a:r>
            <a:r>
              <a:rPr lang="en-US" altLang="en-US" sz="2200" cap="none" dirty="0" err="1"/>
              <a:t>Belah</a:t>
            </a:r>
            <a:r>
              <a:rPr lang="en-US" altLang="en-US" sz="2200" cap="none" dirty="0"/>
              <a:t> </a:t>
            </a:r>
            <a:r>
              <a:rPr lang="en-US" altLang="en-US" sz="2200" cap="none" dirty="0" err="1"/>
              <a:t>Pihak</a:t>
            </a:r>
            <a:r>
              <a:rPr lang="en-US" altLang="en-US" sz="2200" cap="none" dirty="0"/>
              <a:t>.</a:t>
            </a:r>
          </a:p>
          <a:p>
            <a:pPr marL="914400" lvl="1" indent="-457200">
              <a:buFontTx/>
              <a:buAutoNum type="arabicPeriod"/>
            </a:pPr>
            <a:r>
              <a:rPr lang="en-US" altLang="en-US" sz="2200" cap="none" dirty="0" err="1"/>
              <a:t>Menceritakan</a:t>
            </a:r>
            <a:r>
              <a:rPr lang="en-US" altLang="en-US" sz="2200" cap="none" dirty="0"/>
              <a:t> </a:t>
            </a:r>
            <a:r>
              <a:rPr lang="en-US" altLang="en-US" sz="2200" cap="none" dirty="0" err="1"/>
              <a:t>Kekecewaan</a:t>
            </a:r>
            <a:r>
              <a:rPr lang="en-US" altLang="en-US" sz="2200" cap="none" dirty="0"/>
              <a:t>  </a:t>
            </a:r>
            <a:r>
              <a:rPr lang="en-US" altLang="en-US" sz="2200" cap="none" dirty="0" err="1"/>
              <a:t>Atau</a:t>
            </a:r>
            <a:r>
              <a:rPr lang="en-US" altLang="en-US" sz="2200" cap="none" dirty="0"/>
              <a:t> </a:t>
            </a:r>
            <a:r>
              <a:rPr lang="en-US" altLang="en-US" sz="2200" cap="none" dirty="0" err="1"/>
              <a:t>Kekesalan</a:t>
            </a:r>
            <a:r>
              <a:rPr lang="en-US" altLang="en-US" sz="2200" cap="none" dirty="0"/>
              <a:t> </a:t>
            </a:r>
            <a:r>
              <a:rPr lang="en-US" altLang="en-US" sz="2200" cap="none" dirty="0" err="1"/>
              <a:t>Kepada</a:t>
            </a:r>
            <a:r>
              <a:rPr lang="en-US" altLang="en-US" sz="2200" cap="none" dirty="0"/>
              <a:t> Orang Lain, </a:t>
            </a:r>
            <a:r>
              <a:rPr lang="en-US" altLang="en-US" sz="2200" cap="none" dirty="0" err="1"/>
              <a:t>Sehingga</a:t>
            </a:r>
            <a:r>
              <a:rPr lang="en-US" altLang="en-US" sz="2200" cap="none" dirty="0"/>
              <a:t> </a:t>
            </a:r>
            <a:r>
              <a:rPr lang="en-US" altLang="en-US" sz="2200" cap="none" dirty="0" err="1"/>
              <a:t>Dapat</a:t>
            </a:r>
            <a:r>
              <a:rPr lang="en-US" altLang="en-US" sz="2200" cap="none" dirty="0"/>
              <a:t> </a:t>
            </a:r>
            <a:r>
              <a:rPr lang="en-US" altLang="en-US" sz="2200" cap="none" dirty="0" err="1"/>
              <a:t>Mengurangi</a:t>
            </a:r>
            <a:r>
              <a:rPr lang="en-US" altLang="en-US" sz="2200" cap="none" dirty="0"/>
              <a:t> Beban </a:t>
            </a:r>
            <a:r>
              <a:rPr lang="en-US" altLang="en-US" sz="2200" cap="none" dirty="0" err="1"/>
              <a:t>Pikiran</a:t>
            </a:r>
            <a:r>
              <a:rPr lang="en-US" altLang="en-US" sz="2200" cap="none" dirty="0"/>
              <a:t>.</a:t>
            </a:r>
          </a:p>
          <a:p>
            <a:pPr marL="914400" lvl="1" indent="-457200">
              <a:buFontTx/>
              <a:buAutoNum type="arabicPeriod"/>
            </a:pPr>
            <a:r>
              <a:rPr lang="en-US" altLang="en-US" sz="2200" cap="none" dirty="0" err="1"/>
              <a:t>Menumbuhkan</a:t>
            </a:r>
            <a:r>
              <a:rPr lang="en-US" altLang="en-US" sz="2200" cap="none" dirty="0"/>
              <a:t> </a:t>
            </a:r>
            <a:r>
              <a:rPr lang="en-US" altLang="en-US" sz="2200" cap="none" dirty="0" err="1"/>
              <a:t>Motivasi</a:t>
            </a:r>
            <a:r>
              <a:rPr lang="en-US" altLang="en-US" sz="2200" cap="none" dirty="0"/>
              <a:t> </a:t>
            </a:r>
            <a:r>
              <a:rPr lang="en-US" altLang="en-US" sz="2200" cap="none" dirty="0" err="1"/>
              <a:t>Untuk</a:t>
            </a:r>
            <a:r>
              <a:rPr lang="en-US" altLang="en-US" sz="2200" cap="none" dirty="0"/>
              <a:t> </a:t>
            </a:r>
            <a:r>
              <a:rPr lang="en-US" altLang="en-US" sz="2200" cap="none" dirty="0" err="1"/>
              <a:t>Melakukan</a:t>
            </a:r>
            <a:r>
              <a:rPr lang="en-US" altLang="en-US" sz="2200" cap="none" dirty="0"/>
              <a:t> </a:t>
            </a:r>
            <a:r>
              <a:rPr lang="en-US" altLang="en-US" sz="2200" cap="none" dirty="0" err="1"/>
              <a:t>Sesuatu</a:t>
            </a:r>
            <a:r>
              <a:rPr lang="en-US" altLang="en-US" sz="2200" cap="none" dirty="0"/>
              <a:t> Yang </a:t>
            </a:r>
            <a:r>
              <a:rPr lang="en-US" altLang="en-US" sz="2200" cap="none" dirty="0" err="1"/>
              <a:t>Baik</a:t>
            </a:r>
            <a:r>
              <a:rPr lang="en-US" altLang="en-US" sz="2200" cap="none" dirty="0"/>
              <a:t> Dan </a:t>
            </a:r>
            <a:r>
              <a:rPr lang="en-US" altLang="en-US" sz="2200" cap="none" dirty="0" err="1"/>
              <a:t>Positip</a:t>
            </a:r>
            <a:endParaRPr lang="en-US" altLang="en-US" sz="2200" cap="none" dirty="0"/>
          </a:p>
          <a:p>
            <a:endParaRPr lang="en-US" altLang="en-US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6DC80B0A-1677-4ACB-AED4-4D52083F825C}"/>
              </a:ext>
            </a:extLst>
          </p:cNvPr>
          <p:cNvSpPr txBox="1">
            <a:spLocks/>
          </p:cNvSpPr>
          <p:nvPr/>
        </p:nvSpPr>
        <p:spPr>
          <a:xfrm>
            <a:off x="1981200" y="228600"/>
            <a:ext cx="8229600" cy="685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 dirty="0"/>
              <a:t>TUJUAN KOMUNIKASI ANTAR PRIBADI</a:t>
            </a:r>
          </a:p>
        </p:txBody>
      </p:sp>
    </p:spTree>
    <p:extLst>
      <p:ext uri="{BB962C8B-B14F-4D97-AF65-F5344CB8AC3E}">
        <p14:creationId xmlns:p14="http://schemas.microsoft.com/office/powerpoint/2010/main" val="2258776489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111</TotalTime>
  <Words>705</Words>
  <Application>Microsoft Office PowerPoint</Application>
  <PresentationFormat>Widescreen</PresentationFormat>
  <Paragraphs>87</Paragraphs>
  <Slides>11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Garamond</vt:lpstr>
      <vt:lpstr>Tahoma</vt:lpstr>
      <vt:lpstr>Tw Cen MT</vt:lpstr>
      <vt:lpstr>Droplet</vt:lpstr>
      <vt:lpstr>PowerPoint Presentation</vt:lpstr>
      <vt:lpstr>PowerPoint Presentation</vt:lpstr>
      <vt:lpstr>KOMUNIKASI VERBAL</vt:lpstr>
      <vt:lpstr>Praktek Komunikasi Verbal</vt:lpstr>
      <vt:lpstr>Aneka Bentuk Komunikasi Verbal dalam Bisnis </vt:lpstr>
      <vt:lpstr>KOMUNIKASI NONVERBAL</vt:lpstr>
      <vt:lpstr>FUNGSI KOMUNIKASI NONVERBAL</vt:lpstr>
      <vt:lpstr>Aneka Bentuk Komunikasi Nonverbal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LENOVO</cp:lastModifiedBy>
  <cp:revision>15</cp:revision>
  <dcterms:created xsi:type="dcterms:W3CDTF">2022-09-14T08:07:32Z</dcterms:created>
  <dcterms:modified xsi:type="dcterms:W3CDTF">2023-07-20T09:28:42Z</dcterms:modified>
</cp:coreProperties>
</file>