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4508" y="124016"/>
            <a:ext cx="6619875" cy="392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85733" y="6466776"/>
            <a:ext cx="1663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bbas2107022@gmail.com" TargetMode="External"/><Relationship Id="rId3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1771" y="3479343"/>
            <a:ext cx="8148320" cy="1925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080">
              <a:lnSpc>
                <a:spcPts val="3290"/>
              </a:lnSpc>
              <a:spcBef>
                <a:spcPts val="100"/>
              </a:spcBef>
            </a:pPr>
            <a:r>
              <a:rPr dirty="0" sz="2800" b="1">
                <a:latin typeface="Arial"/>
                <a:cs typeface="Arial"/>
              </a:rPr>
              <a:t>PROGRAM</a:t>
            </a:r>
            <a:r>
              <a:rPr dirty="0" sz="2800" spc="-110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SARJANA</a:t>
            </a:r>
            <a:r>
              <a:rPr dirty="0" sz="2800" spc="-17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ILMU</a:t>
            </a:r>
            <a:r>
              <a:rPr dirty="0" sz="2800" spc="-95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HUKUM</a:t>
            </a:r>
            <a:endParaRPr sz="2800">
              <a:latin typeface="Arial"/>
              <a:cs typeface="Arial"/>
            </a:endParaRPr>
          </a:p>
          <a:p>
            <a:pPr algn="ctr" marL="12065" marR="5080">
              <a:lnSpc>
                <a:spcPts val="4180"/>
              </a:lnSpc>
              <a:spcBef>
                <a:spcPts val="185"/>
              </a:spcBef>
            </a:pPr>
            <a:r>
              <a:rPr dirty="0" sz="3600" spc="-10" b="1">
                <a:latin typeface="Arial"/>
                <a:cs typeface="Arial"/>
              </a:rPr>
              <a:t>UNIVERSITAS</a:t>
            </a:r>
            <a:r>
              <a:rPr dirty="0" sz="3600" spc="-150" b="1">
                <a:latin typeface="Arial"/>
                <a:cs typeface="Arial"/>
              </a:rPr>
              <a:t> </a:t>
            </a:r>
            <a:r>
              <a:rPr dirty="0" sz="3600" b="1">
                <a:latin typeface="Arial"/>
                <a:cs typeface="Arial"/>
              </a:rPr>
              <a:t>BUANA</a:t>
            </a:r>
            <a:r>
              <a:rPr dirty="0" sz="3600" spc="-250" b="1">
                <a:latin typeface="Arial"/>
                <a:cs typeface="Arial"/>
              </a:rPr>
              <a:t> </a:t>
            </a:r>
            <a:r>
              <a:rPr dirty="0" sz="3600" spc="-10" b="1">
                <a:latin typeface="Arial"/>
                <a:cs typeface="Arial"/>
              </a:rPr>
              <a:t>PERJUANGAN KARAWANG</a:t>
            </a:r>
            <a:endParaRPr sz="3600">
              <a:latin typeface="Arial"/>
              <a:cs typeface="Arial"/>
            </a:endParaRPr>
          </a:p>
          <a:p>
            <a:pPr algn="ctr" marL="5715">
              <a:lnSpc>
                <a:spcPts val="3120"/>
              </a:lnSpc>
            </a:pPr>
            <a:r>
              <a:rPr dirty="0" sz="2800" spc="-20" b="1">
                <a:latin typeface="Arial"/>
                <a:cs typeface="Arial"/>
              </a:rPr>
              <a:t>2021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23850" y="5780786"/>
            <a:ext cx="5713730" cy="624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60"/>
              </a:lnSpc>
              <a:spcBef>
                <a:spcPts val="100"/>
              </a:spcBef>
              <a:tabLst>
                <a:tab pos="621665" algn="l"/>
              </a:tabLst>
            </a:pPr>
            <a:r>
              <a:rPr dirty="0" sz="2000" spc="-25">
                <a:latin typeface="Arial MT"/>
                <a:cs typeface="Arial MT"/>
              </a:rPr>
              <a:t>By</a:t>
            </a:r>
            <a:r>
              <a:rPr dirty="0" sz="2000">
                <a:latin typeface="Arial MT"/>
                <a:cs typeface="Arial MT"/>
              </a:rPr>
              <a:t>	: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Muhamad</a:t>
            </a:r>
            <a:r>
              <a:rPr dirty="0" sz="2000" spc="-1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Abas,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SH.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MH.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P:</a:t>
            </a:r>
            <a:r>
              <a:rPr dirty="0" sz="2000" spc="-10">
                <a:latin typeface="Arial MT"/>
                <a:cs typeface="Arial MT"/>
              </a:rPr>
              <a:t> 085318977135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ts val="2360"/>
              </a:lnSpc>
            </a:pPr>
            <a:r>
              <a:rPr dirty="0" sz="2000">
                <a:latin typeface="Arial MT"/>
                <a:cs typeface="Arial MT"/>
              </a:rPr>
              <a:t>E: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u="heavy" sz="2000" spc="-1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2"/>
              </a:rPr>
              <a:t>abbas2107022@gmail.com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65388" y="309563"/>
            <a:ext cx="4122736" cy="304799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41037" y="2757107"/>
            <a:ext cx="341122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0070C0"/>
                </a:solidFill>
              </a:rPr>
              <a:t>HUKUM</a:t>
            </a:r>
            <a:r>
              <a:rPr dirty="0" sz="4000" spc="-265">
                <a:solidFill>
                  <a:srgbClr val="0070C0"/>
                </a:solidFill>
              </a:rPr>
              <a:t> </a:t>
            </a:r>
            <a:r>
              <a:rPr dirty="0" sz="4000" spc="-25">
                <a:solidFill>
                  <a:srgbClr val="0070C0"/>
                </a:solidFill>
              </a:rPr>
              <a:t>ADAT</a:t>
            </a:r>
            <a:endParaRPr sz="4000"/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2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3668" y="533210"/>
            <a:ext cx="8231505" cy="5969000"/>
          </a:xfrm>
          <a:prstGeom prst="rect">
            <a:avLst/>
          </a:prstGeom>
        </p:spPr>
        <p:txBody>
          <a:bodyPr wrap="square" lIns="0" tIns="210820" rIns="0" bIns="0" rtlCol="0" vert="horz">
            <a:spAutoFit/>
          </a:bodyPr>
          <a:lstStyle/>
          <a:p>
            <a:pPr algn="just" marL="591185">
              <a:lnSpc>
                <a:spcPct val="100000"/>
              </a:lnSpc>
              <a:spcBef>
                <a:spcPts val="1660"/>
              </a:spcBef>
            </a:pPr>
            <a:r>
              <a:rPr dirty="0" sz="2600">
                <a:latin typeface="Arial MT"/>
                <a:cs typeface="Arial MT"/>
              </a:rPr>
              <a:t>Menurut</a:t>
            </a:r>
            <a:r>
              <a:rPr dirty="0" sz="2600" spc="-150">
                <a:latin typeface="Arial MT"/>
                <a:cs typeface="Arial MT"/>
              </a:rPr>
              <a:t> </a:t>
            </a:r>
            <a:r>
              <a:rPr dirty="0" sz="2600" b="1">
                <a:latin typeface="Arial"/>
                <a:cs typeface="Arial"/>
              </a:rPr>
              <a:t>Soepomo</a:t>
            </a:r>
            <a:r>
              <a:rPr dirty="0" sz="2600" spc="-75" b="1">
                <a:latin typeface="Arial"/>
                <a:cs typeface="Arial"/>
              </a:rPr>
              <a:t> </a:t>
            </a:r>
            <a:r>
              <a:rPr dirty="0" sz="2600" spc="-650">
                <a:latin typeface="Arial MT"/>
                <a:cs typeface="Arial MT"/>
              </a:rPr>
              <a:t>□</a:t>
            </a:r>
            <a:r>
              <a:rPr dirty="0" sz="2600" spc="-5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bergantung</a:t>
            </a:r>
            <a:r>
              <a:rPr dirty="0" sz="2600" spc="-8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pd</a:t>
            </a:r>
            <a:r>
              <a:rPr dirty="0" sz="2600" spc="-8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faktor:</a:t>
            </a:r>
            <a:endParaRPr sz="2600">
              <a:latin typeface="Arial MT"/>
              <a:cs typeface="Arial MT"/>
            </a:endParaRPr>
          </a:p>
          <a:p>
            <a:pPr algn="just" marL="418465" marR="5080" indent="-406400">
              <a:lnSpc>
                <a:spcPct val="150000"/>
              </a:lnSpc>
              <a:buFont typeface="Segoe UI Symbol"/>
              <a:buChar char="❖"/>
              <a:tabLst>
                <a:tab pos="419734" algn="l"/>
              </a:tabLst>
            </a:pPr>
            <a:r>
              <a:rPr dirty="0" sz="2600">
                <a:latin typeface="Arial MT"/>
                <a:cs typeface="Arial MT"/>
              </a:rPr>
              <a:t>Lebih</a:t>
            </a:r>
            <a:r>
              <a:rPr dirty="0" sz="2600" spc="25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atau</a:t>
            </a:r>
            <a:r>
              <a:rPr dirty="0" sz="2600" spc="25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kurang</a:t>
            </a:r>
            <a:r>
              <a:rPr dirty="0" sz="2600" spc="254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banyaknya</a:t>
            </a:r>
            <a:r>
              <a:rPr dirty="0" sz="2600" spc="25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penetapan</a:t>
            </a:r>
            <a:r>
              <a:rPr dirty="0" sz="2600" spc="254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yg</a:t>
            </a:r>
            <a:r>
              <a:rPr dirty="0" sz="2600" spc="25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serupa </a:t>
            </a:r>
            <a:r>
              <a:rPr dirty="0" sz="2600" spc="-10">
                <a:latin typeface="Arial MT"/>
                <a:cs typeface="Arial MT"/>
              </a:rPr>
              <a:t>	</a:t>
            </a:r>
            <a:r>
              <a:rPr dirty="0" sz="2600">
                <a:latin typeface="Arial MT"/>
                <a:cs typeface="Arial MT"/>
              </a:rPr>
              <a:t>yg</a:t>
            </a:r>
            <a:r>
              <a:rPr dirty="0" sz="2600" spc="30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memberikan</a:t>
            </a:r>
            <a:r>
              <a:rPr dirty="0" sz="2600" spc="30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stabilitas</a:t>
            </a:r>
            <a:r>
              <a:rPr dirty="0" sz="2600" spc="30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pada</a:t>
            </a:r>
            <a:r>
              <a:rPr dirty="0" sz="2600" spc="30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peraturan</a:t>
            </a:r>
            <a:r>
              <a:rPr dirty="0" sz="2600" spc="30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hukum</a:t>
            </a:r>
            <a:r>
              <a:rPr dirty="0" sz="2600" spc="310">
                <a:latin typeface="Arial MT"/>
                <a:cs typeface="Arial MT"/>
              </a:rPr>
              <a:t> </a:t>
            </a:r>
            <a:r>
              <a:rPr dirty="0" sz="2600" spc="-25">
                <a:latin typeface="Arial MT"/>
                <a:cs typeface="Arial MT"/>
              </a:rPr>
              <a:t>yg </a:t>
            </a:r>
            <a:r>
              <a:rPr dirty="0" sz="2600" spc="-25">
                <a:latin typeface="Arial MT"/>
                <a:cs typeface="Arial MT"/>
              </a:rPr>
              <a:t>	</a:t>
            </a:r>
            <a:r>
              <a:rPr dirty="0" sz="2600">
                <a:latin typeface="Arial MT"/>
                <a:cs typeface="Arial MT"/>
              </a:rPr>
              <a:t>diwujudkan</a:t>
            </a:r>
            <a:r>
              <a:rPr dirty="0" sz="2600" spc="-14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oleh</a:t>
            </a:r>
            <a:r>
              <a:rPr dirty="0" sz="2600" spc="-14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penetapan</a:t>
            </a:r>
            <a:r>
              <a:rPr dirty="0" sz="2600" spc="-140">
                <a:latin typeface="Arial MT"/>
                <a:cs typeface="Arial MT"/>
              </a:rPr>
              <a:t> </a:t>
            </a:r>
            <a:r>
              <a:rPr dirty="0" sz="2600" spc="-20">
                <a:latin typeface="Arial MT"/>
                <a:cs typeface="Arial MT"/>
              </a:rPr>
              <a:t>itu.</a:t>
            </a:r>
            <a:endParaRPr sz="2600">
              <a:latin typeface="Arial MT"/>
              <a:cs typeface="Arial MT"/>
            </a:endParaRPr>
          </a:p>
          <a:p>
            <a:pPr algn="just" marL="418465" marR="9525" indent="-406400">
              <a:lnSpc>
                <a:spcPct val="150000"/>
              </a:lnSpc>
              <a:buFont typeface="Segoe UI Symbol"/>
              <a:buChar char="❖"/>
              <a:tabLst>
                <a:tab pos="419734" algn="l"/>
              </a:tabLst>
            </a:pPr>
            <a:r>
              <a:rPr dirty="0" sz="2600">
                <a:latin typeface="Arial MT"/>
                <a:cs typeface="Arial MT"/>
              </a:rPr>
              <a:t>Seberapa</a:t>
            </a:r>
            <a:r>
              <a:rPr dirty="0" sz="2600" spc="6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jauh</a:t>
            </a:r>
            <a:r>
              <a:rPr dirty="0" sz="2600" spc="7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keadaan</a:t>
            </a:r>
            <a:r>
              <a:rPr dirty="0" sz="2600" spc="7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sosial</a:t>
            </a:r>
            <a:r>
              <a:rPr dirty="0" sz="2600" spc="6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di</a:t>
            </a:r>
            <a:r>
              <a:rPr dirty="0" sz="2600" spc="7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dlm</a:t>
            </a:r>
            <a:r>
              <a:rPr dirty="0" sz="2600" spc="7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masyarakat</a:t>
            </a:r>
            <a:r>
              <a:rPr dirty="0" sz="2600" spc="65">
                <a:latin typeface="Arial MT"/>
                <a:cs typeface="Arial MT"/>
              </a:rPr>
              <a:t> </a:t>
            </a:r>
            <a:r>
              <a:rPr dirty="0" sz="2600" spc="-25">
                <a:latin typeface="Arial MT"/>
                <a:cs typeface="Arial MT"/>
              </a:rPr>
              <a:t>yg </a:t>
            </a:r>
            <a:r>
              <a:rPr dirty="0" sz="2600" spc="-25">
                <a:latin typeface="Arial MT"/>
                <a:cs typeface="Arial MT"/>
              </a:rPr>
              <a:t>	</a:t>
            </a:r>
            <a:r>
              <a:rPr dirty="0" sz="2600" spc="-10">
                <a:latin typeface="Arial MT"/>
                <a:cs typeface="Arial MT"/>
              </a:rPr>
              <a:t>bersangkutan</a:t>
            </a:r>
            <a:r>
              <a:rPr dirty="0" sz="2600" spc="-14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mengalami</a:t>
            </a:r>
            <a:r>
              <a:rPr dirty="0" sz="2600" spc="-135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perubahan.</a:t>
            </a:r>
            <a:endParaRPr sz="2600">
              <a:latin typeface="Arial MT"/>
              <a:cs typeface="Arial MT"/>
            </a:endParaRPr>
          </a:p>
          <a:p>
            <a:pPr algn="just" marL="418465" marR="5715" indent="-406400">
              <a:lnSpc>
                <a:spcPct val="150000"/>
              </a:lnSpc>
              <a:buFont typeface="Segoe UI Symbol"/>
              <a:buChar char="❖"/>
              <a:tabLst>
                <a:tab pos="419734" algn="l"/>
              </a:tabLst>
            </a:pPr>
            <a:r>
              <a:rPr dirty="0" sz="2600">
                <a:latin typeface="Arial MT"/>
                <a:cs typeface="Arial MT"/>
              </a:rPr>
              <a:t>Seberapa</a:t>
            </a:r>
            <a:r>
              <a:rPr dirty="0" sz="2600" spc="37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jauh</a:t>
            </a:r>
            <a:r>
              <a:rPr dirty="0" sz="2600" spc="38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peraturan</a:t>
            </a:r>
            <a:r>
              <a:rPr dirty="0" sz="2600" spc="38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yg</a:t>
            </a:r>
            <a:r>
              <a:rPr dirty="0" sz="2600" spc="37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diwujudkan</a:t>
            </a:r>
            <a:r>
              <a:rPr dirty="0" sz="2600" spc="38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itu</a:t>
            </a:r>
            <a:r>
              <a:rPr dirty="0" sz="2600" spc="38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selaras </a:t>
            </a:r>
            <a:r>
              <a:rPr dirty="0" sz="2600" spc="-10">
                <a:latin typeface="Arial MT"/>
                <a:cs typeface="Arial MT"/>
              </a:rPr>
              <a:t>	</a:t>
            </a:r>
            <a:r>
              <a:rPr dirty="0" sz="2600">
                <a:latin typeface="Arial MT"/>
                <a:cs typeface="Arial MT"/>
              </a:rPr>
              <a:t>dgn</a:t>
            </a:r>
            <a:r>
              <a:rPr dirty="0" sz="2600" spc="-5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sistem</a:t>
            </a:r>
            <a:r>
              <a:rPr dirty="0" sz="2600" spc="-5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hukum</a:t>
            </a:r>
            <a:r>
              <a:rPr dirty="0" sz="2600" spc="-5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adat</a:t>
            </a:r>
            <a:r>
              <a:rPr dirty="0" sz="2600" spc="-5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yg</a:t>
            </a:r>
            <a:r>
              <a:rPr dirty="0" sz="2600" spc="-50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berlaku.</a:t>
            </a:r>
            <a:endParaRPr sz="2600">
              <a:latin typeface="Arial MT"/>
              <a:cs typeface="Arial MT"/>
            </a:endParaRPr>
          </a:p>
          <a:p>
            <a:pPr algn="just" marL="418465" marR="5715" indent="-406400">
              <a:lnSpc>
                <a:spcPct val="150000"/>
              </a:lnSpc>
              <a:buFont typeface="Segoe UI Symbol"/>
              <a:buChar char="❖"/>
              <a:tabLst>
                <a:tab pos="419734" algn="l"/>
              </a:tabLst>
            </a:pPr>
            <a:r>
              <a:rPr dirty="0" sz="2600">
                <a:latin typeface="Arial MT"/>
                <a:cs typeface="Arial MT"/>
              </a:rPr>
              <a:t>Seberapa</a:t>
            </a:r>
            <a:r>
              <a:rPr dirty="0" sz="2600" spc="5">
                <a:latin typeface="Arial MT"/>
                <a:cs typeface="Arial MT"/>
              </a:rPr>
              <a:t>  </a:t>
            </a:r>
            <a:r>
              <a:rPr dirty="0" sz="2600">
                <a:latin typeface="Arial MT"/>
                <a:cs typeface="Arial MT"/>
              </a:rPr>
              <a:t>jauh</a:t>
            </a:r>
            <a:r>
              <a:rPr dirty="0" sz="2600" spc="5">
                <a:latin typeface="Arial MT"/>
                <a:cs typeface="Arial MT"/>
              </a:rPr>
              <a:t>  </a:t>
            </a:r>
            <a:r>
              <a:rPr dirty="0" sz="2600">
                <a:latin typeface="Arial MT"/>
                <a:cs typeface="Arial MT"/>
              </a:rPr>
              <a:t>peraturan</a:t>
            </a:r>
            <a:r>
              <a:rPr dirty="0" sz="2600" spc="5">
                <a:latin typeface="Arial MT"/>
                <a:cs typeface="Arial MT"/>
              </a:rPr>
              <a:t>  </a:t>
            </a:r>
            <a:r>
              <a:rPr dirty="0" sz="2600">
                <a:latin typeface="Arial MT"/>
                <a:cs typeface="Arial MT"/>
              </a:rPr>
              <a:t>itu</a:t>
            </a:r>
            <a:r>
              <a:rPr dirty="0" sz="2600" spc="5">
                <a:latin typeface="Arial MT"/>
                <a:cs typeface="Arial MT"/>
              </a:rPr>
              <a:t>  </a:t>
            </a:r>
            <a:r>
              <a:rPr dirty="0" sz="2600">
                <a:latin typeface="Arial MT"/>
                <a:cs typeface="Arial MT"/>
              </a:rPr>
              <a:t>selaras</a:t>
            </a:r>
            <a:r>
              <a:rPr dirty="0" sz="2600" spc="5">
                <a:latin typeface="Arial MT"/>
                <a:cs typeface="Arial MT"/>
              </a:rPr>
              <a:t>  </a:t>
            </a:r>
            <a:r>
              <a:rPr dirty="0" sz="2600">
                <a:latin typeface="Arial MT"/>
                <a:cs typeface="Arial MT"/>
              </a:rPr>
              <a:t>dgn</a:t>
            </a:r>
            <a:r>
              <a:rPr dirty="0" sz="2600" spc="5">
                <a:latin typeface="Arial MT"/>
                <a:cs typeface="Arial MT"/>
              </a:rPr>
              <a:t>  </a:t>
            </a:r>
            <a:r>
              <a:rPr dirty="0" sz="2600" spc="-25">
                <a:latin typeface="Arial MT"/>
                <a:cs typeface="Arial MT"/>
              </a:rPr>
              <a:t>syarat-</a:t>
            </a:r>
            <a:r>
              <a:rPr dirty="0" sz="2600" spc="-50">
                <a:latin typeface="Arial MT"/>
                <a:cs typeface="Arial MT"/>
              </a:rPr>
              <a:t>2 </a:t>
            </a:r>
            <a:r>
              <a:rPr dirty="0" sz="2600" spc="-50">
                <a:latin typeface="Arial MT"/>
                <a:cs typeface="Arial MT"/>
              </a:rPr>
              <a:t>	</a:t>
            </a:r>
            <a:r>
              <a:rPr dirty="0" sz="2600" spc="-10">
                <a:latin typeface="Arial MT"/>
                <a:cs typeface="Arial MT"/>
              </a:rPr>
              <a:t>kemanusiaan</a:t>
            </a:r>
            <a:r>
              <a:rPr dirty="0" sz="2600" spc="-80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dan</a:t>
            </a:r>
            <a:r>
              <a:rPr dirty="0" sz="2600" spc="-75">
                <a:latin typeface="Arial MT"/>
                <a:cs typeface="Arial MT"/>
              </a:rPr>
              <a:t> </a:t>
            </a:r>
            <a:r>
              <a:rPr dirty="0" sz="2600">
                <a:latin typeface="Arial MT"/>
                <a:cs typeface="Arial MT"/>
              </a:rPr>
              <a:t>rasa</a:t>
            </a:r>
            <a:r>
              <a:rPr dirty="0" sz="2600" spc="-75">
                <a:latin typeface="Arial MT"/>
                <a:cs typeface="Arial MT"/>
              </a:rPr>
              <a:t> </a:t>
            </a:r>
            <a:r>
              <a:rPr dirty="0" sz="2600" spc="-10">
                <a:latin typeface="Arial MT"/>
                <a:cs typeface="Arial MT"/>
              </a:rPr>
              <a:t>keadilan.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2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38821" y="125603"/>
            <a:ext cx="53841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39465" algn="l"/>
              </a:tabLst>
            </a:pPr>
            <a:r>
              <a:rPr dirty="0" spc="-50"/>
              <a:t>KEKUATAN</a:t>
            </a:r>
            <a:r>
              <a:rPr dirty="0" spc="-114"/>
              <a:t> </a:t>
            </a:r>
            <a:r>
              <a:rPr dirty="0" spc="-10"/>
              <a:t>MATERIIL</a:t>
            </a:r>
            <a:r>
              <a:rPr dirty="0"/>
              <a:t>	</a:t>
            </a:r>
            <a:r>
              <a:rPr dirty="0" spc="-10"/>
              <a:t>HUKUM</a:t>
            </a:r>
            <a:r>
              <a:rPr dirty="0" spc="-135"/>
              <a:t> </a:t>
            </a:r>
            <a:r>
              <a:rPr dirty="0" spc="-20"/>
              <a:t>ADAT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DASAR</a:t>
            </a:r>
            <a:r>
              <a:rPr dirty="0" spc="-105"/>
              <a:t> </a:t>
            </a:r>
            <a:r>
              <a:rPr dirty="0"/>
              <a:t>HUKUM</a:t>
            </a:r>
            <a:r>
              <a:rPr dirty="0" spc="-70"/>
              <a:t> </a:t>
            </a:r>
            <a:r>
              <a:rPr dirty="0" spc="-40"/>
              <a:t>BERLAKUNYA</a:t>
            </a:r>
            <a:r>
              <a:rPr dirty="0" spc="-125"/>
              <a:t> </a:t>
            </a:r>
            <a:r>
              <a:rPr dirty="0" spc="-10"/>
              <a:t>HUKUM</a:t>
            </a:r>
            <a:r>
              <a:rPr dirty="0" spc="-155"/>
              <a:t> </a:t>
            </a:r>
            <a:r>
              <a:rPr dirty="0" spc="-20"/>
              <a:t>ADAT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61959" y="964565"/>
            <a:ext cx="8207375" cy="4664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24810" marR="207645" indent="-158115">
              <a:lnSpc>
                <a:spcPct val="100000"/>
              </a:lnSpc>
              <a:spcBef>
                <a:spcPts val="100"/>
              </a:spcBef>
              <a:buChar char="•"/>
              <a:tabLst>
                <a:tab pos="2996565" algn="l"/>
              </a:tabLst>
            </a:pPr>
            <a:r>
              <a:rPr dirty="0" sz="2000" spc="-20">
                <a:latin typeface="Arial MT"/>
                <a:cs typeface="Arial MT"/>
              </a:rPr>
              <a:t>Hukum</a:t>
            </a:r>
            <a:r>
              <a:rPr dirty="0" sz="2000" spc="-1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Adat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dilaksanakan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pada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saat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ini </a:t>
            </a:r>
            <a:r>
              <a:rPr dirty="0" sz="2000" spc="-25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merupakan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positif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Indonesia.</a:t>
            </a:r>
            <a:endParaRPr sz="2000">
              <a:latin typeface="Arial MT"/>
              <a:cs typeface="Arial MT"/>
            </a:endParaRPr>
          </a:p>
          <a:p>
            <a:pPr marL="2918460" indent="-142875">
              <a:lnSpc>
                <a:spcPct val="100000"/>
              </a:lnSpc>
              <a:spcBef>
                <a:spcPts val="2165"/>
              </a:spcBef>
              <a:buChar char="•"/>
              <a:tabLst>
                <a:tab pos="2918460" algn="l"/>
              </a:tabLst>
            </a:pPr>
            <a:r>
              <a:rPr dirty="0" sz="1800">
                <a:latin typeface="Arial MT"/>
                <a:cs typeface="Arial MT"/>
              </a:rPr>
              <a:t>Dasar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hukum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berlakunya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Hukum</a:t>
            </a:r>
            <a:r>
              <a:rPr dirty="0" sz="1800" spc="-1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Adat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=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Pasal</a:t>
            </a:r>
            <a:endParaRPr sz="1800">
              <a:latin typeface="Arial MT"/>
              <a:cs typeface="Arial MT"/>
            </a:endParaRPr>
          </a:p>
          <a:p>
            <a:pPr marL="2981960" marR="389890">
              <a:lnSpc>
                <a:spcPct val="100000"/>
              </a:lnSpc>
            </a:pPr>
            <a:r>
              <a:rPr dirty="0" sz="1800">
                <a:latin typeface="Arial MT"/>
                <a:cs typeface="Arial MT"/>
              </a:rPr>
              <a:t>II</a:t>
            </a:r>
            <a:r>
              <a:rPr dirty="0" sz="1800" spc="-114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Aturan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Peralihan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Undang-</a:t>
            </a:r>
            <a:r>
              <a:rPr dirty="0" sz="1800">
                <a:latin typeface="Arial MT"/>
                <a:cs typeface="Arial MT"/>
              </a:rPr>
              <a:t>undang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Dasar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20">
                <a:latin typeface="Arial MT"/>
                <a:cs typeface="Arial MT"/>
              </a:rPr>
              <a:t>1945 </a:t>
            </a:r>
            <a:r>
              <a:rPr dirty="0" sz="1800">
                <a:latin typeface="Arial MT"/>
                <a:cs typeface="Arial MT"/>
              </a:rPr>
              <a:t>yang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berbunyi: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230"/>
              </a:spcBef>
            </a:pPr>
            <a:endParaRPr sz="1800">
              <a:latin typeface="Arial MT"/>
              <a:cs typeface="Arial MT"/>
            </a:endParaRPr>
          </a:p>
          <a:p>
            <a:pPr marL="334645" marR="535940">
              <a:lnSpc>
                <a:spcPct val="100000"/>
              </a:lnSpc>
            </a:pPr>
            <a:r>
              <a:rPr dirty="0" sz="1800">
                <a:latin typeface="Arial MT"/>
                <a:cs typeface="Arial MT"/>
              </a:rPr>
              <a:t>“Segala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badan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Negara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dan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peraturan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yang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ada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masih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langsung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berlaku, </a:t>
            </a:r>
            <a:r>
              <a:rPr dirty="0" sz="1800">
                <a:latin typeface="Arial MT"/>
                <a:cs typeface="Arial MT"/>
              </a:rPr>
              <a:t>selama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belum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diadakan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yang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baru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menurut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Undang-</a:t>
            </a:r>
            <a:r>
              <a:rPr dirty="0" sz="1800">
                <a:latin typeface="Arial MT"/>
                <a:cs typeface="Arial MT"/>
              </a:rPr>
              <a:t>Undang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Dasar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ini”.</a:t>
            </a:r>
            <a:endParaRPr sz="1800">
              <a:latin typeface="Arial MT"/>
              <a:cs typeface="Arial MT"/>
            </a:endParaRPr>
          </a:p>
          <a:p>
            <a:pPr marL="316865" marR="36830" indent="-304800">
              <a:lnSpc>
                <a:spcPct val="150000"/>
              </a:lnSpc>
              <a:spcBef>
                <a:spcPts val="660"/>
              </a:spcBef>
              <a:buChar char="•"/>
              <a:tabLst>
                <a:tab pos="316865" algn="l"/>
              </a:tabLst>
            </a:pPr>
            <a:r>
              <a:rPr dirty="0" sz="2000">
                <a:latin typeface="Arial MT"/>
                <a:cs typeface="Arial MT"/>
              </a:rPr>
              <a:t>Aturan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Peralihan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Pasal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II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ini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menjadi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dasar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sah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berlakunya </a:t>
            </a:r>
            <a:r>
              <a:rPr dirty="0" sz="2000" spc="-20">
                <a:latin typeface="Arial MT"/>
                <a:cs typeface="Arial MT"/>
              </a:rPr>
              <a:t>Hukum</a:t>
            </a:r>
            <a:r>
              <a:rPr dirty="0" sz="2000" spc="-1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Adat.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Juncto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pasal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131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Indische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Staats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Regeling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ayat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2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sub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b.</a:t>
            </a:r>
            <a:endParaRPr sz="2000">
              <a:latin typeface="Arial MT"/>
              <a:cs typeface="Arial MT"/>
            </a:endParaRPr>
          </a:p>
          <a:p>
            <a:pPr marL="316865" marR="5080" indent="-304800">
              <a:lnSpc>
                <a:spcPct val="150000"/>
              </a:lnSpc>
              <a:spcBef>
                <a:spcPts val="400"/>
              </a:spcBef>
              <a:buChar char="•"/>
              <a:tabLst>
                <a:tab pos="316865" algn="l"/>
              </a:tabLst>
            </a:pPr>
            <a:r>
              <a:rPr dirty="0" sz="2000">
                <a:latin typeface="Arial MT"/>
                <a:cs typeface="Arial MT"/>
              </a:rPr>
              <a:t>Tidak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satu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pasal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pun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dalam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UUD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1945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menyebut-</a:t>
            </a:r>
            <a:r>
              <a:rPr dirty="0" sz="2000">
                <a:latin typeface="Arial MT"/>
                <a:cs typeface="Arial MT"/>
              </a:rPr>
              <a:t>nyebut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Hukum </a:t>
            </a:r>
            <a:r>
              <a:rPr dirty="0" sz="2000">
                <a:latin typeface="Arial MT"/>
                <a:cs typeface="Arial MT"/>
              </a:rPr>
              <a:t>Adat</a:t>
            </a:r>
            <a:r>
              <a:rPr dirty="0" sz="2000" spc="-2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atau</a:t>
            </a:r>
            <a:r>
              <a:rPr dirty="0" sz="2000" spc="-1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tidak</a:t>
            </a:r>
            <a:r>
              <a:rPr dirty="0" sz="2000" spc="-10">
                <a:latin typeface="Arial MT"/>
                <a:cs typeface="Arial MT"/>
              </a:rPr>
              <a:t> tertulis.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750" y="908050"/>
            <a:ext cx="2376487" cy="2049462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9084" y="275590"/>
            <a:ext cx="8523605" cy="6196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62890" marR="73025" indent="-88900">
              <a:lnSpc>
                <a:spcPct val="100000"/>
              </a:lnSpc>
              <a:spcBef>
                <a:spcPts val="100"/>
              </a:spcBef>
              <a:buChar char="•"/>
              <a:tabLst>
                <a:tab pos="262890" algn="l"/>
                <a:tab pos="365760" algn="l"/>
              </a:tabLst>
            </a:pP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Dalam</a:t>
            </a:r>
            <a:r>
              <a:rPr dirty="0" sz="2000" spc="44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UUDS</a:t>
            </a:r>
            <a:r>
              <a:rPr dirty="0" sz="2000" spc="4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1950</a:t>
            </a:r>
            <a:r>
              <a:rPr dirty="0" sz="2000" spc="4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Pasal</a:t>
            </a:r>
            <a:r>
              <a:rPr dirty="0" sz="2000" spc="4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104</a:t>
            </a:r>
            <a:r>
              <a:rPr dirty="0" sz="2000" spc="4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disebutkan</a:t>
            </a:r>
            <a:r>
              <a:rPr dirty="0" sz="2000" spc="44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bahwa</a:t>
            </a:r>
            <a:r>
              <a:rPr dirty="0" sz="2000" spc="4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segala</a:t>
            </a:r>
            <a:r>
              <a:rPr dirty="0" sz="2000" spc="4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keputusan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pengadilan</a:t>
            </a:r>
            <a:r>
              <a:rPr dirty="0" sz="2000" spc="1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harus</a:t>
            </a:r>
            <a:r>
              <a:rPr dirty="0" sz="2000" spc="15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berisi</a:t>
            </a:r>
            <a:r>
              <a:rPr dirty="0" sz="2000" spc="1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20">
                <a:solidFill>
                  <a:srgbClr val="0000FF"/>
                </a:solidFill>
                <a:latin typeface="Arial MT"/>
                <a:cs typeface="Arial MT"/>
              </a:rPr>
              <a:t>alasan-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alasannya</a:t>
            </a:r>
            <a:r>
              <a:rPr dirty="0" sz="2000" spc="15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dan</a:t>
            </a:r>
            <a:r>
              <a:rPr dirty="0" sz="2000" spc="1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dalam</a:t>
            </a:r>
            <a:r>
              <a:rPr dirty="0" sz="2000" spc="15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perkara</a:t>
            </a:r>
            <a:r>
              <a:rPr dirty="0" sz="2000" spc="1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hukuman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menyebut</a:t>
            </a:r>
            <a:r>
              <a:rPr dirty="0" sz="2000" spc="400">
                <a:solidFill>
                  <a:srgbClr val="0000FF"/>
                </a:solidFill>
                <a:latin typeface="Arial MT"/>
                <a:cs typeface="Arial MT"/>
              </a:rPr>
              <a:t> 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aturan-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aturan</a:t>
            </a:r>
            <a:r>
              <a:rPr dirty="0" sz="2000" spc="400">
                <a:solidFill>
                  <a:srgbClr val="0000FF"/>
                </a:solidFill>
                <a:latin typeface="Arial MT"/>
                <a:cs typeface="Arial MT"/>
              </a:rPr>
              <a:t>  </a:t>
            </a:r>
            <a:r>
              <a:rPr dirty="0" sz="2000" spc="-25">
                <a:solidFill>
                  <a:srgbClr val="0000FF"/>
                </a:solidFill>
                <a:latin typeface="Arial MT"/>
                <a:cs typeface="Arial MT"/>
              </a:rPr>
              <a:t>Undang-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Undang</a:t>
            </a:r>
            <a:r>
              <a:rPr dirty="0" sz="2000" spc="400">
                <a:solidFill>
                  <a:srgbClr val="0000FF"/>
                </a:solidFill>
                <a:latin typeface="Arial MT"/>
                <a:cs typeface="Arial MT"/>
              </a:rPr>
              <a:t> 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dan</a:t>
            </a:r>
            <a:r>
              <a:rPr dirty="0" sz="2000" spc="400">
                <a:solidFill>
                  <a:srgbClr val="0000FF"/>
                </a:solidFill>
                <a:latin typeface="Arial MT"/>
                <a:cs typeface="Arial MT"/>
              </a:rPr>
              <a:t> 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aturan</a:t>
            </a:r>
            <a:r>
              <a:rPr dirty="0" sz="2000" spc="400">
                <a:solidFill>
                  <a:srgbClr val="0000FF"/>
                </a:solidFill>
                <a:latin typeface="Arial MT"/>
                <a:cs typeface="Arial MT"/>
              </a:rPr>
              <a:t> 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adat</a:t>
            </a:r>
            <a:r>
              <a:rPr dirty="0" sz="2000" spc="400">
                <a:solidFill>
                  <a:srgbClr val="0000FF"/>
                </a:solidFill>
                <a:latin typeface="Arial MT"/>
                <a:cs typeface="Arial MT"/>
              </a:rPr>
              <a:t>  </a:t>
            </a:r>
            <a:r>
              <a:rPr dirty="0" sz="2000" spc="-20">
                <a:solidFill>
                  <a:srgbClr val="0000FF"/>
                </a:solidFill>
                <a:latin typeface="Arial MT"/>
                <a:cs typeface="Arial MT"/>
              </a:rPr>
              <a:t>yang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dijadikan</a:t>
            </a:r>
            <a:r>
              <a:rPr dirty="0" sz="2000" spc="-5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dasar</a:t>
            </a:r>
            <a:r>
              <a:rPr dirty="0" sz="2000" spc="-5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hukuman</a:t>
            </a:r>
            <a:r>
              <a:rPr dirty="0" sz="2000" spc="-5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20">
                <a:solidFill>
                  <a:srgbClr val="0000FF"/>
                </a:solidFill>
                <a:latin typeface="Arial MT"/>
                <a:cs typeface="Arial MT"/>
              </a:rPr>
              <a:t>itu.</a:t>
            </a:r>
            <a:endParaRPr sz="2000">
              <a:latin typeface="Arial MT"/>
              <a:cs typeface="Arial MT"/>
            </a:endParaRPr>
          </a:p>
          <a:p>
            <a:pPr algn="just" marL="314325" marR="5080" indent="-302260">
              <a:lnSpc>
                <a:spcPct val="150000"/>
              </a:lnSpc>
              <a:spcBef>
                <a:spcPts val="535"/>
              </a:spcBef>
              <a:buChar char="•"/>
              <a:tabLst>
                <a:tab pos="316865" algn="l"/>
              </a:tabLst>
            </a:pPr>
            <a:r>
              <a:rPr dirty="0" sz="2000">
                <a:latin typeface="Arial MT"/>
                <a:cs typeface="Arial MT"/>
              </a:rPr>
              <a:t>Tetapi</a:t>
            </a:r>
            <a:r>
              <a:rPr dirty="0" sz="2000" spc="3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UUDS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1950</a:t>
            </a:r>
            <a:r>
              <a:rPr dirty="0" sz="2000" spc="3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ini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pelaksanaannya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belum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ada,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maka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kembali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ke </a:t>
            </a:r>
            <a:r>
              <a:rPr dirty="0" sz="2000" spc="-25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Aturan</a:t>
            </a:r>
            <a:r>
              <a:rPr dirty="0" sz="2000" spc="5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Peralihan</a:t>
            </a:r>
            <a:r>
              <a:rPr dirty="0" sz="2000" spc="5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UUD</a:t>
            </a:r>
            <a:r>
              <a:rPr dirty="0" sz="2000" spc="5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1945.</a:t>
            </a:r>
            <a:r>
              <a:rPr dirty="0" sz="2000" spc="5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Dalam</a:t>
            </a:r>
            <a:r>
              <a:rPr dirty="0" sz="2000" spc="6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Pasal</a:t>
            </a:r>
            <a:r>
              <a:rPr dirty="0" sz="2000" spc="5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131</a:t>
            </a:r>
            <a:r>
              <a:rPr dirty="0" sz="2000" spc="5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ayat</a:t>
            </a:r>
            <a:r>
              <a:rPr dirty="0" sz="2000" spc="5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2</a:t>
            </a:r>
            <a:r>
              <a:rPr dirty="0" sz="2000" spc="60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sub</a:t>
            </a:r>
            <a:r>
              <a:rPr dirty="0" sz="2000" spc="55">
                <a:latin typeface="Arial MT"/>
                <a:cs typeface="Arial MT"/>
              </a:rPr>
              <a:t>  </a:t>
            </a:r>
            <a:r>
              <a:rPr dirty="0" sz="2000">
                <a:latin typeface="Arial MT"/>
                <a:cs typeface="Arial MT"/>
              </a:rPr>
              <a:t>b.</a:t>
            </a:r>
            <a:r>
              <a:rPr dirty="0" sz="2000" spc="55">
                <a:latin typeface="Arial MT"/>
                <a:cs typeface="Arial MT"/>
              </a:rPr>
              <a:t>  </a:t>
            </a:r>
            <a:r>
              <a:rPr dirty="0" sz="2000" spc="-20">
                <a:latin typeface="Arial MT"/>
                <a:cs typeface="Arial MT"/>
              </a:rPr>
              <a:t>I.S. </a:t>
            </a:r>
            <a:r>
              <a:rPr dirty="0" sz="2000" spc="-2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menyebutkan</a:t>
            </a:r>
            <a:r>
              <a:rPr dirty="0" sz="2000" spc="43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bahwa</a:t>
            </a:r>
            <a:r>
              <a:rPr dirty="0" sz="2000" spc="43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bagi</a:t>
            </a:r>
            <a:r>
              <a:rPr dirty="0" sz="2000" spc="43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golongan</a:t>
            </a:r>
            <a:r>
              <a:rPr dirty="0" sz="2000" spc="43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43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Indonesia</a:t>
            </a:r>
            <a:r>
              <a:rPr dirty="0" sz="2000" spc="43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asli</a:t>
            </a:r>
            <a:r>
              <a:rPr dirty="0" sz="2000" spc="43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dan</a:t>
            </a:r>
            <a:r>
              <a:rPr dirty="0" sz="2000" spc="40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Timur </a:t>
            </a:r>
            <a:r>
              <a:rPr dirty="0" sz="2000" spc="-1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asing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berlaku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adat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mereka,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tetapi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bila</a:t>
            </a:r>
            <a:r>
              <a:rPr dirty="0" sz="2000" spc="-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kepentingan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sosial</a:t>
            </a:r>
            <a:r>
              <a:rPr dirty="0" sz="2000" spc="-1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mereka </a:t>
            </a:r>
            <a:r>
              <a:rPr dirty="0" sz="2000" spc="-1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membutuhkannya,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maka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pembuat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Undang-</a:t>
            </a:r>
            <a:r>
              <a:rPr dirty="0" sz="2000">
                <a:latin typeface="Arial MT"/>
                <a:cs typeface="Arial MT"/>
              </a:rPr>
              <a:t>Undang</a:t>
            </a:r>
            <a:r>
              <a:rPr dirty="0" sz="2000" spc="3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dapat</a:t>
            </a:r>
            <a:r>
              <a:rPr dirty="0" sz="2000" spc="35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menentukan </a:t>
            </a:r>
            <a:r>
              <a:rPr dirty="0" sz="2000" spc="-10">
                <a:latin typeface="Arial MT"/>
                <a:cs typeface="Arial MT"/>
              </a:rPr>
              <a:t>	</a:t>
            </a:r>
            <a:r>
              <a:rPr dirty="0" sz="2000">
                <a:latin typeface="Arial MT"/>
                <a:cs typeface="Arial MT"/>
              </a:rPr>
              <a:t>bagi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mereka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50">
                <a:latin typeface="Arial MT"/>
                <a:cs typeface="Arial MT"/>
              </a:rPr>
              <a:t>:</a:t>
            </a:r>
            <a:endParaRPr sz="2000">
              <a:latin typeface="Arial MT"/>
              <a:cs typeface="Arial MT"/>
            </a:endParaRPr>
          </a:p>
          <a:p>
            <a:pPr lvl="1" marL="971550" indent="-252729">
              <a:lnSpc>
                <a:spcPct val="100000"/>
              </a:lnSpc>
              <a:spcBef>
                <a:spcPts val="1735"/>
              </a:spcBef>
              <a:buAutoNum type="arabicPeriod"/>
              <a:tabLst>
                <a:tab pos="971550" algn="l"/>
              </a:tabLst>
            </a:pPr>
            <a:r>
              <a:rPr dirty="0" sz="1800">
                <a:latin typeface="Arial MT"/>
                <a:cs typeface="Arial MT"/>
              </a:rPr>
              <a:t>Hukum</a:t>
            </a:r>
            <a:r>
              <a:rPr dirty="0" sz="1800" spc="-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Eropa</a:t>
            </a:r>
            <a:endParaRPr sz="1800">
              <a:latin typeface="Arial MT"/>
              <a:cs typeface="Arial MT"/>
            </a:endParaRPr>
          </a:p>
          <a:p>
            <a:pPr lvl="1" marL="971550" indent="-252729">
              <a:lnSpc>
                <a:spcPct val="100000"/>
              </a:lnSpc>
              <a:buAutoNum type="arabicPeriod"/>
              <a:tabLst>
                <a:tab pos="971550" algn="l"/>
              </a:tabLst>
            </a:pPr>
            <a:r>
              <a:rPr dirty="0" sz="1800">
                <a:latin typeface="Arial MT"/>
                <a:cs typeface="Arial MT"/>
              </a:rPr>
              <a:t>Hukum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Eropa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yang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telah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diubah</a:t>
            </a:r>
            <a:endParaRPr sz="1800">
              <a:latin typeface="Arial MT"/>
              <a:cs typeface="Arial MT"/>
            </a:endParaRPr>
          </a:p>
          <a:p>
            <a:pPr lvl="1" marL="718820" marR="3338195" indent="252729">
              <a:lnSpc>
                <a:spcPct val="100000"/>
              </a:lnSpc>
              <a:buAutoNum type="arabicPeriod"/>
              <a:tabLst>
                <a:tab pos="971550" algn="l"/>
              </a:tabLst>
            </a:pPr>
            <a:r>
              <a:rPr dirty="0" sz="1800">
                <a:latin typeface="Arial MT"/>
                <a:cs typeface="Arial MT"/>
              </a:rPr>
              <a:t>Hukum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bagi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beberapa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golongan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bersama </a:t>
            </a:r>
            <a:r>
              <a:rPr dirty="0" sz="1800" spc="-25">
                <a:latin typeface="Arial MT"/>
                <a:cs typeface="Arial MT"/>
              </a:rPr>
              <a:t>dan</a:t>
            </a:r>
            <a:endParaRPr sz="1800">
              <a:latin typeface="Arial MT"/>
              <a:cs typeface="Arial MT"/>
            </a:endParaRPr>
          </a:p>
          <a:p>
            <a:pPr lvl="1" marL="718820" marR="3453129" indent="252729">
              <a:lnSpc>
                <a:spcPct val="100000"/>
              </a:lnSpc>
              <a:buAutoNum type="arabicPeriod"/>
              <a:tabLst>
                <a:tab pos="971550" algn="l"/>
              </a:tabLst>
            </a:pPr>
            <a:r>
              <a:rPr dirty="0" sz="1800">
                <a:latin typeface="Arial MT"/>
                <a:cs typeface="Arial MT"/>
              </a:rPr>
              <a:t>Hukum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baru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yaitu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hukum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 spc="-20">
                <a:latin typeface="Arial MT"/>
                <a:cs typeface="Arial MT"/>
              </a:rPr>
              <a:t>yang </a:t>
            </a:r>
            <a:r>
              <a:rPr dirty="0" sz="1800">
                <a:latin typeface="Arial MT"/>
                <a:cs typeface="Arial MT"/>
              </a:rPr>
              <a:t>merupakan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sintese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antara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adat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dan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hukum </a:t>
            </a:r>
            <a:r>
              <a:rPr dirty="0" sz="1800">
                <a:latin typeface="Arial MT"/>
                <a:cs typeface="Arial MT"/>
              </a:rPr>
              <a:t>mereka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yaitu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hukum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Eropa.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34984" y="267653"/>
            <a:ext cx="8233409" cy="2311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6865" marR="5080" indent="-304800">
              <a:lnSpc>
                <a:spcPct val="150000"/>
              </a:lnSpc>
              <a:spcBef>
                <a:spcPts val="100"/>
              </a:spcBef>
              <a:buChar char="•"/>
              <a:tabLst>
                <a:tab pos="316865" algn="l"/>
              </a:tabLst>
            </a:pPr>
            <a:r>
              <a:rPr dirty="0" sz="2000">
                <a:latin typeface="Arial MT"/>
                <a:cs typeface="Arial MT"/>
              </a:rPr>
              <a:t>Pasal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131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ini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ditujukan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pada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UU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nya,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bukan</a:t>
            </a:r>
            <a:r>
              <a:rPr dirty="0" sz="2000" spc="-6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pada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Hakim</a:t>
            </a:r>
            <a:r>
              <a:rPr dirty="0" sz="2000" spc="-60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yang </a:t>
            </a:r>
            <a:r>
              <a:rPr dirty="0" sz="2000" spc="-10">
                <a:latin typeface="Arial MT"/>
                <a:cs typeface="Arial MT"/>
              </a:rPr>
              <a:t>menyelesaikan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sengketa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Eropa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dan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Bumi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Putera.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Pasal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131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ayat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(6) </a:t>
            </a:r>
            <a:r>
              <a:rPr dirty="0" sz="2000">
                <a:latin typeface="Arial MT"/>
                <a:cs typeface="Arial MT"/>
              </a:rPr>
              <a:t>menyebutkan</a:t>
            </a:r>
            <a:r>
              <a:rPr dirty="0" sz="2000" spc="-7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bahwa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bila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terjadi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perselisihan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sebelum</a:t>
            </a:r>
            <a:r>
              <a:rPr dirty="0" sz="2000" spc="-7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terjadi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kodifikasi </a:t>
            </a:r>
            <a:r>
              <a:rPr dirty="0" sz="2000">
                <a:latin typeface="Arial MT"/>
                <a:cs typeface="Arial MT"/>
              </a:rPr>
              <a:t>maka</a:t>
            </a:r>
            <a:r>
              <a:rPr dirty="0" sz="2000" spc="-8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berlaku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adalah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Hukum</a:t>
            </a:r>
            <a:r>
              <a:rPr dirty="0" sz="2000" spc="-12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Adat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mereka,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dengan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syarat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bila </a:t>
            </a:r>
            <a:r>
              <a:rPr dirty="0" sz="2000">
                <a:latin typeface="Arial MT"/>
                <a:cs typeface="Arial MT"/>
              </a:rPr>
              <a:t>berhubungan</a:t>
            </a:r>
            <a:r>
              <a:rPr dirty="0" sz="2000" spc="-7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dengan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Eropa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maka</a:t>
            </a:r>
            <a:r>
              <a:rPr dirty="0" sz="2000" spc="-7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berlaku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adalah</a:t>
            </a:r>
            <a:r>
              <a:rPr dirty="0" sz="2000" spc="-7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Eropa.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212" y="2909888"/>
            <a:ext cx="7848600" cy="3687761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5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523833" y="6479476"/>
            <a:ext cx="774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40"/>
              </a:lnSpc>
            </a:pPr>
            <a:r>
              <a:rPr dirty="0" sz="1200" spc="-60">
                <a:solidFill>
                  <a:srgbClr val="888888"/>
                </a:solidFill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6100" y="3284537"/>
            <a:ext cx="4464049" cy="3322636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4984" y="196215"/>
            <a:ext cx="8317230" cy="6016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6865" marR="188595" indent="-304800">
              <a:lnSpc>
                <a:spcPct val="150000"/>
              </a:lnSpc>
              <a:spcBef>
                <a:spcPts val="100"/>
              </a:spcBef>
              <a:buChar char="•"/>
              <a:tabLst>
                <a:tab pos="316865" algn="l"/>
              </a:tabLst>
            </a:pPr>
            <a:r>
              <a:rPr dirty="0" sz="2000">
                <a:latin typeface="Arial MT"/>
                <a:cs typeface="Arial MT"/>
              </a:rPr>
              <a:t>Dalam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UU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No.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19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tahun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1964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tentang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Ketentuan-</a:t>
            </a:r>
            <a:r>
              <a:rPr dirty="0" sz="2000">
                <a:latin typeface="Arial MT"/>
                <a:cs typeface="Arial MT"/>
              </a:rPr>
              <a:t>Ketentuan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Pokok Kekuasaan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Kehakiman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pasal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23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ayat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(1)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menyebutkan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bahwa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segala </a:t>
            </a:r>
            <a:r>
              <a:rPr dirty="0" sz="2000">
                <a:latin typeface="Arial MT"/>
                <a:cs typeface="Arial MT"/>
              </a:rPr>
              <a:t>putusan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pengadilan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selain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harus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memuat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dasar-dasar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25">
                <a:latin typeface="Arial MT"/>
                <a:cs typeface="Arial MT"/>
              </a:rPr>
              <a:t>dan</a:t>
            </a:r>
            <a:endParaRPr sz="2000">
              <a:latin typeface="Arial MT"/>
              <a:cs typeface="Arial MT"/>
            </a:endParaRPr>
          </a:p>
          <a:p>
            <a:pPr marL="316865" marR="5080">
              <a:lnSpc>
                <a:spcPct val="150000"/>
              </a:lnSpc>
            </a:pPr>
            <a:r>
              <a:rPr dirty="0" sz="2000" spc="-20">
                <a:latin typeface="Arial MT"/>
                <a:cs typeface="Arial MT"/>
              </a:rPr>
              <a:t>alasan-</a:t>
            </a:r>
            <a:r>
              <a:rPr dirty="0" sz="2000">
                <a:latin typeface="Arial MT"/>
                <a:cs typeface="Arial MT"/>
              </a:rPr>
              <a:t>alasan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putusan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itu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juga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harus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memuat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pula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pasal-</a:t>
            </a:r>
            <a:r>
              <a:rPr dirty="0" sz="2000">
                <a:latin typeface="Arial MT"/>
                <a:cs typeface="Arial MT"/>
              </a:rPr>
              <a:t>pasal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tertentu </a:t>
            </a:r>
            <a:r>
              <a:rPr dirty="0" sz="2000">
                <a:latin typeface="Arial MT"/>
                <a:cs typeface="Arial MT"/>
              </a:rPr>
              <a:t>dari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peraturan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bersangkutan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atau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sumber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3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tidak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tertulis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dijadikan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dasar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untuk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mengadili.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675"/>
              </a:spcBef>
            </a:pPr>
            <a:endParaRPr sz="2000">
              <a:latin typeface="Arial MT"/>
              <a:cs typeface="Arial MT"/>
            </a:endParaRPr>
          </a:p>
          <a:p>
            <a:pPr marL="187960" marR="4591685" indent="-158115">
              <a:lnSpc>
                <a:spcPct val="100000"/>
              </a:lnSpc>
              <a:buChar char="•"/>
              <a:tabLst>
                <a:tab pos="259715" algn="l"/>
              </a:tabLst>
            </a:pP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UU</a:t>
            </a:r>
            <a:r>
              <a:rPr dirty="0" sz="2000" spc="-4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No.</a:t>
            </a:r>
            <a:r>
              <a:rPr dirty="0" sz="2000" spc="-3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19</a:t>
            </a:r>
            <a:r>
              <a:rPr dirty="0" sz="2000" spc="-3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tahun</a:t>
            </a:r>
            <a:r>
              <a:rPr dirty="0" sz="2000" spc="-3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1964</a:t>
            </a:r>
            <a:r>
              <a:rPr dirty="0" sz="2000" spc="-3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25">
                <a:solidFill>
                  <a:srgbClr val="0000FF"/>
                </a:solidFill>
                <a:latin typeface="Arial MT"/>
                <a:cs typeface="Arial MT"/>
              </a:rPr>
              <a:t>ini </a:t>
            </a:r>
            <a:r>
              <a:rPr dirty="0" sz="2000" spc="-25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direvisi</a:t>
            </a:r>
            <a:r>
              <a:rPr dirty="0" sz="2000" spc="-7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menjadi</a:t>
            </a:r>
            <a:r>
              <a:rPr dirty="0" sz="2000" spc="-6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UU</a:t>
            </a:r>
            <a:r>
              <a:rPr dirty="0" sz="2000" spc="-6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No.</a:t>
            </a:r>
            <a:r>
              <a:rPr dirty="0" sz="2000" spc="-6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25">
                <a:solidFill>
                  <a:srgbClr val="0000FF"/>
                </a:solidFill>
                <a:latin typeface="Arial MT"/>
                <a:cs typeface="Arial MT"/>
              </a:rPr>
              <a:t>14 </a:t>
            </a:r>
            <a:r>
              <a:rPr dirty="0" sz="2000" spc="-25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tahun</a:t>
            </a:r>
            <a:r>
              <a:rPr dirty="0" sz="2000" spc="-4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1970</a:t>
            </a:r>
            <a:r>
              <a:rPr dirty="0" sz="2000" spc="-4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tentang</a:t>
            </a:r>
            <a:r>
              <a:rPr dirty="0" sz="2000" spc="-4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Pokok-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Pokok</a:t>
            </a:r>
            <a:r>
              <a:rPr dirty="0" sz="2000" spc="-6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Kekuasaan</a:t>
            </a:r>
            <a:r>
              <a:rPr dirty="0" sz="2000" spc="-6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Kehakiman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karena</a:t>
            </a:r>
            <a:r>
              <a:rPr dirty="0" sz="2000" spc="-4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dalam</a:t>
            </a:r>
            <a:r>
              <a:rPr dirty="0" sz="2000" spc="-3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UU</a:t>
            </a:r>
            <a:r>
              <a:rPr dirty="0" sz="2000" spc="-3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No.</a:t>
            </a:r>
            <a:r>
              <a:rPr dirty="0" sz="2000" spc="-3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19</a:t>
            </a:r>
            <a:r>
              <a:rPr dirty="0" sz="2000" spc="-3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20">
                <a:solidFill>
                  <a:srgbClr val="0000FF"/>
                </a:solidFill>
                <a:latin typeface="Arial MT"/>
                <a:cs typeface="Arial MT"/>
              </a:rPr>
              <a:t>1964 </a:t>
            </a:r>
            <a:r>
              <a:rPr dirty="0" sz="2000" spc="-20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tersebut</a:t>
            </a:r>
            <a:r>
              <a:rPr dirty="0" sz="2000" spc="-4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tersirat</a:t>
            </a:r>
            <a:r>
              <a:rPr dirty="0" sz="2000" spc="-4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adanya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campur</a:t>
            </a:r>
            <a:r>
              <a:rPr dirty="0" sz="2000" spc="-5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tangan</a:t>
            </a:r>
            <a:r>
              <a:rPr dirty="0" sz="2000" spc="-5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Presiden</a:t>
            </a:r>
            <a:r>
              <a:rPr dirty="0" sz="2000" spc="-5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20">
                <a:solidFill>
                  <a:srgbClr val="0000FF"/>
                </a:solidFill>
                <a:latin typeface="Arial MT"/>
                <a:cs typeface="Arial MT"/>
              </a:rPr>
              <a:t>yang </a:t>
            </a:r>
            <a:r>
              <a:rPr dirty="0" sz="2000" spc="-20">
                <a:solidFill>
                  <a:srgbClr val="0000FF"/>
                </a:solidFill>
                <a:latin typeface="Arial MT"/>
                <a:cs typeface="Arial MT"/>
              </a:rPr>
              <a:t>	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terlalu</a:t>
            </a:r>
            <a:r>
              <a:rPr dirty="0" sz="2000" spc="-55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besar</a:t>
            </a:r>
            <a:r>
              <a:rPr dirty="0" sz="2000" spc="-5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>
                <a:solidFill>
                  <a:srgbClr val="0000FF"/>
                </a:solidFill>
                <a:latin typeface="Arial MT"/>
                <a:cs typeface="Arial MT"/>
              </a:rPr>
              <a:t>dalam</a:t>
            </a:r>
            <a:r>
              <a:rPr dirty="0" sz="2000" spc="-50">
                <a:solidFill>
                  <a:srgbClr val="0000FF"/>
                </a:solidFill>
                <a:latin typeface="Arial MT"/>
                <a:cs typeface="Arial MT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Arial MT"/>
                <a:cs typeface="Arial MT"/>
              </a:rPr>
              <a:t>kekuasaan 	yudikatif.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511133" y="642867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34984" y="123190"/>
            <a:ext cx="8288655" cy="5699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6865" marR="133350" indent="-304800">
              <a:lnSpc>
                <a:spcPct val="150000"/>
              </a:lnSpc>
              <a:spcBef>
                <a:spcPts val="100"/>
              </a:spcBef>
              <a:buChar char="•"/>
              <a:tabLst>
                <a:tab pos="316865" algn="l"/>
              </a:tabLst>
            </a:pPr>
            <a:r>
              <a:rPr dirty="0" sz="2000">
                <a:latin typeface="Arial MT"/>
                <a:cs typeface="Arial MT"/>
              </a:rPr>
              <a:t>Dalam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Bagian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Penjelasan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Umum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UU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No.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14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tahun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1970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disebutkan </a:t>
            </a:r>
            <a:r>
              <a:rPr dirty="0" sz="2000">
                <a:latin typeface="Arial MT"/>
                <a:cs typeface="Arial MT"/>
              </a:rPr>
              <a:t>bahwa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dimaksud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dengan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tidak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tertulis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itu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adalah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adat.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Dalam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UU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No.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14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tahun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1970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Pasal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27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(1)</a:t>
            </a:r>
            <a:r>
              <a:rPr dirty="0" sz="2000" spc="-3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ditegaskan </a:t>
            </a:r>
            <a:r>
              <a:rPr dirty="0" sz="2000">
                <a:latin typeface="Arial MT"/>
                <a:cs typeface="Arial MT"/>
              </a:rPr>
              <a:t>bahwa</a:t>
            </a:r>
            <a:r>
              <a:rPr dirty="0" sz="2000" spc="-7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Hakim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sebagai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penegak</a:t>
            </a:r>
            <a:r>
              <a:rPr dirty="0" sz="2000" spc="-7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dan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keadilan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wajib</a:t>
            </a:r>
            <a:r>
              <a:rPr dirty="0" sz="2000" spc="-7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menggali, </a:t>
            </a:r>
            <a:r>
              <a:rPr dirty="0" sz="2000">
                <a:latin typeface="Arial MT"/>
                <a:cs typeface="Arial MT"/>
              </a:rPr>
              <a:t>mengikuti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dan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memahami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nilai-</a:t>
            </a:r>
            <a:r>
              <a:rPr dirty="0" sz="2000">
                <a:latin typeface="Arial MT"/>
                <a:cs typeface="Arial MT"/>
              </a:rPr>
              <a:t>nilai</a:t>
            </a:r>
            <a:r>
              <a:rPr dirty="0" sz="2000" spc="-5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hukum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hidup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masyarakat.</a:t>
            </a:r>
            <a:endParaRPr sz="2000">
              <a:latin typeface="Arial MT"/>
              <a:cs typeface="Arial MT"/>
            </a:endParaRPr>
          </a:p>
          <a:p>
            <a:pPr marL="316865" marR="5080" indent="-304800">
              <a:lnSpc>
                <a:spcPct val="150000"/>
              </a:lnSpc>
              <a:spcBef>
                <a:spcPts val="400"/>
              </a:spcBef>
              <a:buChar char="•"/>
              <a:tabLst>
                <a:tab pos="316865" algn="l"/>
              </a:tabLst>
            </a:pPr>
            <a:r>
              <a:rPr dirty="0" sz="2000">
                <a:latin typeface="Arial MT"/>
                <a:cs typeface="Arial MT"/>
              </a:rPr>
              <a:t>Dari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uraian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atas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dapat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ditarik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suatu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kesimpulan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bahwa</a:t>
            </a:r>
            <a:r>
              <a:rPr dirty="0" sz="2000" spc="-5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yang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menjadi </a:t>
            </a:r>
            <a:r>
              <a:rPr dirty="0" sz="2000">
                <a:latin typeface="Arial MT"/>
                <a:cs typeface="Arial MT"/>
              </a:rPr>
              <a:t>dasar</a:t>
            </a:r>
            <a:r>
              <a:rPr dirty="0" sz="2000" spc="-70">
                <a:latin typeface="Arial MT"/>
                <a:cs typeface="Arial MT"/>
              </a:rPr>
              <a:t> </a:t>
            </a:r>
            <a:r>
              <a:rPr dirty="0" sz="2000" spc="-10">
                <a:latin typeface="Arial MT"/>
                <a:cs typeface="Arial MT"/>
              </a:rPr>
              <a:t>berlakunya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 spc="-20">
                <a:latin typeface="Arial MT"/>
                <a:cs typeface="Arial MT"/>
              </a:rPr>
              <a:t>Hukum</a:t>
            </a:r>
            <a:r>
              <a:rPr dirty="0" sz="2000" spc="-114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Adat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di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Indonesia</a:t>
            </a:r>
            <a:r>
              <a:rPr dirty="0" sz="2000" spc="-45">
                <a:latin typeface="Arial MT"/>
                <a:cs typeface="Arial MT"/>
              </a:rPr>
              <a:t> </a:t>
            </a:r>
            <a:r>
              <a:rPr dirty="0" sz="2000">
                <a:latin typeface="Arial MT"/>
                <a:cs typeface="Arial MT"/>
              </a:rPr>
              <a:t>adalah</a:t>
            </a:r>
            <a:r>
              <a:rPr dirty="0" sz="2000" spc="-40">
                <a:latin typeface="Arial MT"/>
                <a:cs typeface="Arial MT"/>
              </a:rPr>
              <a:t> </a:t>
            </a:r>
            <a:r>
              <a:rPr dirty="0" sz="2000" spc="-50">
                <a:latin typeface="Arial MT"/>
                <a:cs typeface="Arial MT"/>
              </a:rPr>
              <a:t>: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655"/>
              </a:spcBef>
              <a:buFont typeface="Arial MT"/>
              <a:buChar char="•"/>
            </a:pPr>
            <a:endParaRPr sz="2000">
              <a:latin typeface="Arial MT"/>
              <a:cs typeface="Arial MT"/>
            </a:endParaRPr>
          </a:p>
          <a:p>
            <a:pPr lvl="1" marL="451484" marR="2888615" indent="-266700">
              <a:lnSpc>
                <a:spcPct val="100000"/>
              </a:lnSpc>
              <a:buAutoNum type="arabicPeriod"/>
              <a:tabLst>
                <a:tab pos="451484" algn="l"/>
                <a:tab pos="604520" algn="l"/>
              </a:tabLst>
            </a:pPr>
            <a:r>
              <a:rPr dirty="0" sz="1800">
                <a:latin typeface="Arial MT"/>
                <a:cs typeface="Arial MT"/>
              </a:rPr>
              <a:t>	Dekrit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Presiden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5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Juli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1959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yang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menjadi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dasar </a:t>
            </a:r>
            <a:r>
              <a:rPr dirty="0" sz="1800">
                <a:latin typeface="Arial MT"/>
                <a:cs typeface="Arial MT"/>
              </a:rPr>
              <a:t>berlakunya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kembali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UUD</a:t>
            </a:r>
            <a:r>
              <a:rPr dirty="0" sz="1800" spc="-3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1945.</a:t>
            </a:r>
            <a:endParaRPr sz="18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90"/>
              </a:spcBef>
              <a:buFont typeface="Arial MT"/>
              <a:buAutoNum type="arabicPeriod"/>
            </a:pPr>
            <a:endParaRPr sz="1800">
              <a:latin typeface="Arial MT"/>
              <a:cs typeface="Arial MT"/>
            </a:endParaRPr>
          </a:p>
          <a:p>
            <a:pPr lvl="1" marL="501650" indent="-240029">
              <a:lnSpc>
                <a:spcPct val="100000"/>
              </a:lnSpc>
              <a:buAutoNum type="arabicPeriod"/>
              <a:tabLst>
                <a:tab pos="501650" algn="l"/>
              </a:tabLst>
            </a:pPr>
            <a:r>
              <a:rPr dirty="0" sz="1800">
                <a:latin typeface="Arial MT"/>
                <a:cs typeface="Arial MT"/>
              </a:rPr>
              <a:t>Aturan</a:t>
            </a:r>
            <a:r>
              <a:rPr dirty="0" sz="1800" spc="-3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Peralihan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Pasal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II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UUD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20">
                <a:latin typeface="Arial MT"/>
                <a:cs typeface="Arial MT"/>
              </a:rPr>
              <a:t>1945</a:t>
            </a:r>
            <a:endParaRPr sz="18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90"/>
              </a:spcBef>
              <a:buFont typeface="Arial MT"/>
              <a:buAutoNum type="arabicPeriod"/>
            </a:pPr>
            <a:endParaRPr sz="1800">
              <a:latin typeface="Arial MT"/>
              <a:cs typeface="Arial MT"/>
            </a:endParaRPr>
          </a:p>
          <a:p>
            <a:pPr lvl="1" marL="514984" marR="3712845" indent="-253365">
              <a:lnSpc>
                <a:spcPct val="100000"/>
              </a:lnSpc>
              <a:buAutoNum type="arabicPeriod"/>
              <a:tabLst>
                <a:tab pos="514984" algn="l"/>
              </a:tabLst>
            </a:pPr>
            <a:r>
              <a:rPr dirty="0" sz="1800">
                <a:latin typeface="Arial MT"/>
                <a:cs typeface="Arial MT"/>
              </a:rPr>
              <a:t>Pasal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24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UUD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1945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tentang</a:t>
            </a:r>
            <a:r>
              <a:rPr dirty="0" sz="1800" spc="-20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Kekuasaan Kehakiman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84213" y="6071615"/>
            <a:ext cx="41014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5430" marR="5080" indent="-25336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MT"/>
                <a:cs typeface="Arial MT"/>
              </a:rPr>
              <a:t>4.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Pasal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7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(1)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UU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No.</a:t>
            </a:r>
            <a:r>
              <a:rPr dirty="0" sz="1800" spc="-10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14/</a:t>
            </a:r>
            <a:r>
              <a:rPr dirty="0" sz="1800" spc="-1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1970</a:t>
            </a:r>
            <a:r>
              <a:rPr dirty="0" sz="1800" spc="-10">
                <a:latin typeface="Arial MT"/>
                <a:cs typeface="Arial MT"/>
              </a:rPr>
              <a:t> tentang </a:t>
            </a:r>
            <a:r>
              <a:rPr dirty="0" sz="1800">
                <a:latin typeface="Arial MT"/>
                <a:cs typeface="Arial MT"/>
              </a:rPr>
              <a:t>Pokok-Pokok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>
                <a:latin typeface="Arial MT"/>
                <a:cs typeface="Arial MT"/>
              </a:rPr>
              <a:t>Kekuasaan</a:t>
            </a:r>
            <a:r>
              <a:rPr dirty="0" sz="1800" spc="-25">
                <a:latin typeface="Arial MT"/>
                <a:cs typeface="Arial MT"/>
              </a:rPr>
              <a:t> </a:t>
            </a:r>
            <a:r>
              <a:rPr dirty="0" sz="1800" spc="-10">
                <a:latin typeface="Arial MT"/>
                <a:cs typeface="Arial MT"/>
              </a:rPr>
              <a:t>Kehakiman.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9265" y="4149725"/>
            <a:ext cx="3855347" cy="231933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8563" y="1480017"/>
            <a:ext cx="4081145" cy="95821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100" spc="-370" b="0" i="1">
                <a:latin typeface="Arial"/>
                <a:cs typeface="Arial"/>
              </a:rPr>
              <a:t>Terima </a:t>
            </a:r>
            <a:r>
              <a:rPr dirty="0" sz="6100" spc="-75" b="0" i="1">
                <a:latin typeface="Arial"/>
                <a:cs typeface="Arial"/>
              </a:rPr>
              <a:t>kasih</a:t>
            </a:r>
            <a:endParaRPr sz="61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511133" y="6428676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Hukum Adat - Dasar Hukum (Kekuatan Materiil) 2021.pptx</dc:title>
  <dcterms:created xsi:type="dcterms:W3CDTF">2023-11-09T11:14:35Z</dcterms:created>
  <dcterms:modified xsi:type="dcterms:W3CDTF">2023-11-09T11:14:35Z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