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93" r:id="rId5"/>
    <p:sldId id="322" r:id="rId6"/>
    <p:sldId id="296" r:id="rId7"/>
    <p:sldId id="324" r:id="rId8"/>
    <p:sldId id="320" r:id="rId9"/>
    <p:sldId id="325" r:id="rId10"/>
    <p:sldId id="321" r:id="rId11"/>
    <p:sldId id="326" r:id="rId12"/>
    <p:sldId id="307" r:id="rId13"/>
  </p:sldIdLst>
  <p:sldSz cx="9144000" cy="6858000" type="screen4x3"/>
  <p:notesSz cx="7019925" cy="9305925"/>
  <p:defaultTextStyle>
    <a:defPPr>
      <a:defRPr lang="id-ID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31"/>
    <p:restoredTop sz="94464"/>
  </p:normalViewPr>
  <p:slideViewPr>
    <p:cSldViewPr showGuides="1">
      <p:cViewPr varScale="1">
        <p:scale>
          <a:sx n="74" d="100"/>
          <a:sy n="7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algn="r"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E7EDFA-0180-4D1C-B8D0-BE1E1A8B4DFB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/>
          <a:p>
            <a:pPr lvl="0" algn="r" defTabSz="933450" eaLnBrk="1" hangingPunct="1">
              <a:buNone/>
            </a:pPr>
            <a:fld id="{9A0DB2DC-4C9A-4742-B13C-FB6460FD3503}" type="slidenum">
              <a:rPr lang="en-US" altLang="x-none" sz="1200" dirty="0">
                <a:latin typeface="Calibri" panose="020F0502020204030204" pitchFamily="34" charset="0"/>
              </a:rPr>
            </a:fld>
            <a:endParaRPr lang="en-US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algn="r"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1E0B8-0816-47D5-B5FB-F75F16F9E338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b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b" anchorCtr="0" compatLnSpc="1"/>
          <a:p>
            <a:pPr lvl="0" algn="r" defTabSz="933450" eaLnBrk="1" hangingPunct="1">
              <a:buNone/>
            </a:pPr>
            <a:fld id="{9A0DB2DC-4C9A-4742-B13C-FB6460FD3503}" type="slidenum">
              <a:rPr lang="id-ID" sz="1200" dirty="0">
                <a:latin typeface="Calibri" panose="020F0502020204030204" pitchFamily="34" charset="0"/>
              </a:rPr>
            </a:fld>
            <a:endParaRPr lang="id-ID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3287" tIns="46644" rIns="93287" bIns="46644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3287" tIns="46644" rIns="93287" bIns="46644" anchor="t" anchorCtr="0"/>
          <a:p>
            <a:pPr lvl="0"/>
            <a:endParaRPr lang="en-US" altLang="x-none" dirty="0"/>
          </a:p>
        </p:txBody>
      </p:sp>
      <p:sp>
        <p:nvSpPr>
          <p:cNvPr id="1434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</a:ln>
        </p:spPr>
        <p:txBody>
          <a:bodyPr lIns="93287" tIns="46644" rIns="93287" bIns="46644" anchor="b" anchorCtr="0"/>
          <a:p>
            <a:pPr lvl="0" algn="r" defTabSz="933450" eaLnBrk="1" hangingPunct="1"/>
            <a:fld id="{9A0DB2DC-4C9A-4742-B13C-FB6460FD3503}" type="slidenum">
              <a:rPr lang="id-ID" sz="1200" dirty="0">
                <a:latin typeface="Calibri" panose="020F0502020204030204" pitchFamily="34" charset="0"/>
              </a:rPr>
            </a:fld>
            <a:endParaRPr lang="id-ID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3287" tIns="46644" rIns="93287" bIns="46644" anchor="t" anchorCtr="0"/>
          <a:p>
            <a:pPr lvl="0"/>
            <a:endParaRPr lang="en-US" altLang="x-none" dirty="0"/>
          </a:p>
        </p:txBody>
      </p:sp>
      <p:sp>
        <p:nvSpPr>
          <p:cNvPr id="1536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</a:ln>
        </p:spPr>
        <p:txBody>
          <a:bodyPr lIns="93287" tIns="46644" rIns="93287" bIns="46644" anchor="b" anchorCtr="0"/>
          <a:p>
            <a:pPr lvl="0" algn="r" defTabSz="933450" eaLnBrk="1" hangingPunct="1"/>
            <a:fld id="{9A0DB2DC-4C9A-4742-B13C-FB6460FD3503}" type="slidenum">
              <a:rPr lang="id-ID" sz="1200" dirty="0">
                <a:latin typeface="Calibri" panose="020F0502020204030204" pitchFamily="34" charset="0"/>
              </a:rPr>
            </a:fld>
            <a:endParaRPr lang="id-ID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x-none"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/>
            <a:r>
              <a:rPr lang="en-US" altLang="x-none" dirty="0"/>
              <a:t>Second level</a:t>
            </a:r>
            <a:endParaRPr lang="en-US" altLang="x-none" dirty="0"/>
          </a:p>
          <a:p>
            <a:pPr lvl="2"/>
            <a:r>
              <a:rPr lang="en-US" altLang="x-none" dirty="0"/>
              <a:t>Third level</a:t>
            </a:r>
            <a:endParaRPr lang="en-US" altLang="x-none" dirty="0"/>
          </a:p>
          <a:p>
            <a:pPr lvl="3"/>
            <a:r>
              <a:rPr lang="en-US" altLang="x-none" dirty="0"/>
              <a:t>Fourth level</a:t>
            </a:r>
            <a:endParaRPr lang="en-US" altLang="x-none" dirty="0"/>
          </a:p>
          <a:p>
            <a:pPr lvl="4"/>
            <a:r>
              <a:rPr lang="en-US" altLang="x-none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A1CD54-562D-4A63-BF16-B09FB52D3191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hyperlink" Target="mailto:abbas2107022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2"/>
          <p:cNvSpPr txBox="1"/>
          <p:nvPr/>
        </p:nvSpPr>
        <p:spPr>
          <a:xfrm>
            <a:off x="250825" y="2711450"/>
            <a:ext cx="8535988" cy="40306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 SARJANA ILMU HUKUM</a:t>
            </a:r>
            <a:endParaRPr lang="en-US" alt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UNIVERSITAS BUANA PERJUANGAN </a:t>
            </a:r>
            <a:endParaRPr lang="en-US" altLang="x-non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KARAWANG</a:t>
            </a:r>
            <a:endParaRPr lang="en-US" altLang="x-non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	: Muhamad Abas, SH. MH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. P: 085318977135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E: 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  <a:hlinkClick r:id="rId1"/>
              </a:rPr>
              <a:t>abbas2107022@gmail.com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/ muhamad.abas@ubpkarawang.ac.id</a:t>
            </a:r>
            <a:endParaRPr lang="en-US" altLang="x-none"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051" name="Picture 6" descr="gambar%2Bada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388" y="309563"/>
            <a:ext cx="4122737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Rectangle 1"/>
          <p:cNvSpPr/>
          <p:nvPr/>
        </p:nvSpPr>
        <p:spPr>
          <a:xfrm>
            <a:off x="2833688" y="2849563"/>
            <a:ext cx="36258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 ADAT</a:t>
            </a:r>
            <a:endParaRPr lang="en-US" altLang="x-none" sz="4000" b="1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53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79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79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2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2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charRg st="123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3"/>
          <p:cNvSpPr/>
          <p:nvPr/>
        </p:nvSpPr>
        <p:spPr>
          <a:xfrm>
            <a:off x="428625" y="3930650"/>
            <a:ext cx="8429625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Bersambung di pertemuan </a:t>
            </a:r>
            <a:r>
              <a:rPr lang="en-US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2000" dirty="0"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endParaRPr lang="en-US" alt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sz="2000" dirty="0">
              <a:latin typeface="Calibri" panose="020F0502020204030204" pitchFamily="34" charset="0"/>
            </a:endParaRPr>
          </a:p>
        </p:txBody>
      </p:sp>
      <p:sp>
        <p:nvSpPr>
          <p:cNvPr id="11267" name="Rectangle 4"/>
          <p:cNvSpPr/>
          <p:nvPr/>
        </p:nvSpPr>
        <p:spPr>
          <a:xfrm>
            <a:off x="2395538" y="1500188"/>
            <a:ext cx="4248150" cy="1016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sz="6000" dirty="0">
                <a:latin typeface="Harlow Solid Italic" panose="04030604020F02020D02" pitchFamily="82" charset="0"/>
                <a:cs typeface="Arial" panose="020B0604020202020204" pitchFamily="34" charset="0"/>
              </a:rPr>
              <a:t>Terima kasih</a:t>
            </a:r>
            <a:endParaRPr sz="6000" dirty="0">
              <a:latin typeface="Harlow Solid Italic" panose="04030604020F02020D02" pitchFamily="82" charset="0"/>
            </a:endParaRPr>
          </a:p>
        </p:txBody>
      </p:sp>
      <p:sp>
        <p:nvSpPr>
          <p:cNvPr id="11268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42988" y="1476375"/>
            <a:ext cx="756126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Sikap ilmu untuk ilmu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Menggiatkan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penyelidikan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ilmiah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terhadap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tidak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dikodifikasi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meningkatkan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pengajaran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Pandangan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teoritis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ini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cenderung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menyimpan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hukum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adat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dalam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sifat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corak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aslinya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6"/>
          <p:cNvSpPr/>
          <p:nvPr/>
        </p:nvSpPr>
        <p:spPr>
          <a:xfrm>
            <a:off x="1619250" y="260350"/>
            <a:ext cx="6226175" cy="585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x-none" sz="32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Guna Mempelajari Hukum Adat</a:t>
            </a:r>
            <a:endParaRPr lang="en-US" altLang="x-none" sz="3200" b="1" u="sng" dirty="0">
              <a:latin typeface="Arial" panose="020B0604020202020204" pitchFamily="34" charset="0"/>
            </a:endParaRPr>
          </a:p>
        </p:txBody>
      </p:sp>
      <p:sp>
        <p:nvSpPr>
          <p:cNvPr id="3076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5"/>
          <p:cNvSpPr/>
          <p:nvPr/>
        </p:nvSpPr>
        <p:spPr>
          <a:xfrm>
            <a:off x="1042988" y="765175"/>
            <a:ext cx="7416800" cy="518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50000"/>
              </a:lnSpc>
              <a:buNone/>
            </a:pPr>
            <a:r>
              <a:rPr lang="en-US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2. Sikap ilmu untuk kepentingan masyarakat (untuk pembangunan dan kebesaran nusa dan bangsa) </a:t>
            </a:r>
            <a:r>
              <a:rPr lang="en-US" altLang="x-none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Bersifat praktis dan nasional terlihat melalui 3 (tiga) sudut pandang:</a:t>
            </a: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lnSpc>
                <a:spcPct val="150000"/>
              </a:lnSpc>
              <a:buFont typeface="Calibri" panose="020F0502020204030204" pitchFamily="34" charset="0"/>
              <a:buAutoNum type="alphaLcPeriod"/>
            </a:pPr>
            <a:r>
              <a:rPr lang="en-US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Pembinaan hukum nasional</a:t>
            </a: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lnSpc>
                <a:spcPct val="150000"/>
              </a:lnSpc>
              <a:buFont typeface="Calibri" panose="020F0502020204030204" pitchFamily="34" charset="0"/>
              <a:buAutoNum type="alphaLcPeriod"/>
            </a:pPr>
            <a:r>
              <a:rPr lang="en-US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Mengembalikan dan memupuk keperibadian nasional</a:t>
            </a: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lnSpc>
                <a:spcPct val="150000"/>
              </a:lnSpc>
              <a:buFont typeface="Calibri" panose="020F0502020204030204" pitchFamily="34" charset="0"/>
              <a:buAutoNum type="alphaLcPeriod"/>
            </a:pPr>
            <a:r>
              <a:rPr lang="en-US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Praktek peradilan</a:t>
            </a:r>
            <a:endParaRPr lang="en-US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99" name="Rectangle 6"/>
          <p:cNvSpPr/>
          <p:nvPr/>
        </p:nvSpPr>
        <p:spPr>
          <a:xfrm>
            <a:off x="1042988" y="188913"/>
            <a:ext cx="271145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x-none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altLang="x-none" sz="3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4100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1"/>
          <p:cNvSpPr/>
          <p:nvPr/>
        </p:nvSpPr>
        <p:spPr>
          <a:xfrm>
            <a:off x="755650" y="26988"/>
            <a:ext cx="7920038" cy="6740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</a:pPr>
            <a:r>
              <a:rPr lang="en-US" altLang="x-none" sz="32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Pengertian </a:t>
            </a:r>
            <a:endParaRPr lang="en-US" altLang="x-none" sz="32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x-none" sz="32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Pembinaan Hukum Nasional:</a:t>
            </a:r>
            <a:endParaRPr lang="en-US" altLang="x-none" sz="32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x-none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x-none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Hanindyoputro:</a:t>
            </a:r>
            <a:endParaRPr lang="en-US" altLang="x-none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Penggunaan konsepsi dan asas-asas hukum dari hukum adat untuk dirumuskan dalam norma-norma hukum yang memenuhi </a:t>
            </a:r>
            <a:r>
              <a:rPr lang="fi-FI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kebutuhan masyarakat masa kini dan masa mendatang dalam </a:t>
            </a: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 membangun masyarakat adil dan makmur berdasarkan Pancasila dan UUD 1945;</a:t>
            </a:r>
            <a:endParaRPr lang="en-US" altLang="x-none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123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1"/>
          <p:cNvSpPr/>
          <p:nvPr/>
        </p:nvSpPr>
        <p:spPr>
          <a:xfrm>
            <a:off x="611188" y="114300"/>
            <a:ext cx="7921625" cy="6554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50000"/>
              </a:lnSpc>
            </a:pP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x-none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x-none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Penggunaan lembaga-lembaga hukum adat yang dimodernisir dan disesuaikan dengan kebutuhan jaman, tanpa menghilangkan ciri dan sifat kepribadian Indonesianya;</a:t>
            </a:r>
            <a:endParaRPr lang="en-US" altLang="x-none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x-non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Memasukkan konsep-konsep dan asas-asas hukum adat ke dalam lembaga hukum asing yang dipergunakan untuk memperkaya hukum nasional</a:t>
            </a:r>
            <a:endParaRPr lang="en-US" altLang="x-none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7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 4"/>
          <p:cNvSpPr/>
          <p:nvPr/>
        </p:nvSpPr>
        <p:spPr>
          <a:xfrm>
            <a:off x="755650" y="214313"/>
            <a:ext cx="7920038" cy="54467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Mengembalikan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memupuk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keperibadian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nasional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sebagai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aspek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kebudayaan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asli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Indonesia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sehingga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mencerminkan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sifat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gotong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nn-N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royong </a:t>
            </a: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 </a:t>
            </a:r>
            <a:r>
              <a:rPr kumimoji="0" lang="nn-N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struktur sosial </a:t>
            </a: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serta </a:t>
            </a:r>
            <a:r>
              <a:rPr kumimoji="0" lang="nn-N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struktur kejiwaan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Indonesia yang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menyatu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dengan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masyarakat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lain.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7172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95963" y="4927600"/>
            <a:ext cx="2476500" cy="1847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 4"/>
          <p:cNvSpPr/>
          <p:nvPr/>
        </p:nvSpPr>
        <p:spPr>
          <a:xfrm>
            <a:off x="755650" y="44450"/>
            <a:ext cx="7777163" cy="5356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Lanjutan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Mempelajari dan memahami hukum adat dapat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mempertebal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rasa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harga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rasa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kebangsaan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kebanggaan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pada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setiap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bangsa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Indonesia.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Makna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nasionalisme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(Hertz) 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persatuan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bangsa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kemerdekaan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keaslian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harga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900113" y="44450"/>
            <a:ext cx="755967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Praktek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peradilan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Menurut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Haar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Pedoman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Mengetahui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menguasai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tentang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Mengenal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perubahan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9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9220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29125" y="3789363"/>
            <a:ext cx="3706813" cy="27701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84213" y="620713"/>
            <a:ext cx="77755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Lanjutan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keadilan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perikemanusiaan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diterapkan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sedang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dihadapi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Memperhatikan putusan yang terdahulu.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43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84950" y="15875"/>
            <a:ext cx="2559050" cy="191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2061</Words>
  <Application>WPS Presentation</Application>
  <PresentationFormat>On-screen Show (4:3)</PresentationFormat>
  <Paragraphs>82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Harlow Solid Italic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Abas</dc:creator>
  <cp:lastModifiedBy>ACER</cp:lastModifiedBy>
  <cp:revision>122</cp:revision>
  <dcterms:created xsi:type="dcterms:W3CDTF">2020-11-27T19:05:00Z</dcterms:created>
  <dcterms:modified xsi:type="dcterms:W3CDTF">2021-10-15T02:45:51Z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69F654F5A0B64FB9A2E77F1796D5D613</vt:lpwstr>
  </property>
  <property fmtid="{D5CDD505-2E9C-101B-9397-08002B2CF9AE}" pid="3" name="KSOProductBuildVer">
    <vt:lpwstr>1033-11.2.0.10323</vt:lpwstr>
  </property>
</Properties>
</file>