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8" r:id="rId4"/>
    <p:sldId id="317" r:id="rId5"/>
    <p:sldId id="285" r:id="rId6"/>
    <p:sldId id="305" r:id="rId7"/>
    <p:sldId id="310" r:id="rId8"/>
    <p:sldId id="311" r:id="rId9"/>
    <p:sldId id="306" r:id="rId10"/>
    <p:sldId id="287" r:id="rId11"/>
    <p:sldId id="315" r:id="rId12"/>
    <p:sldId id="316" r:id="rId13"/>
    <p:sldId id="283" r:id="rId14"/>
    <p:sldId id="318" r:id="rId15"/>
    <p:sldId id="31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319B0-FF68-436A-86B7-A221789ACBD8}" type="datetimeFigureOut">
              <a:rPr lang="en-ID" smtClean="0"/>
              <a:t>06/10/2023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03B0D-DABF-4D1F-A3F9-2320264A84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969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75D582F-6173-4C7C-B0AD-0ECFCC4E1A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89D50ED-89C2-4DE8-9AD1-F898C03A4F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9340BC6-D285-40F8-A28F-BFED79256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2E583AF-2124-48C8-A04C-66B4B2519EA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8058069-90D4-44C3-A054-015E94987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D159EBF-F0F7-49FF-9D4D-0433C1F2B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B4D65FE-051C-4B06-BD12-21001C2F0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6D3FA5-79FD-4971-83ED-C4F44EF1222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9BF6F11-0602-4D79-88C5-47DABF885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1F9B953-C9C1-4A6C-83A0-56710ED51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275B990-777C-4826-90CF-7095D95E3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2F09B94-B88E-4A93-9D2B-7650AA36E40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AB34C84A-B710-485D-AEB7-F0919DAC78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E0308270-3E87-41B1-85E0-750FBB33D1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3E2E10A-9793-4B77-BB6F-DBED83611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1E32DF-AF9B-4134-A26E-3368AB3F09C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6255C838-A98B-4FC5-AB6C-172665C9BB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37C61F2-2B8D-4BDA-B78D-220AB3EB4C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0830ECD-D145-4CD4-9FCC-DDFB5C895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23A2814-9368-428E-A34A-BDC6A6DAA7C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A902AE3-6ADF-439B-96A4-6DE07EE772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C39CE57-A916-412E-9DC7-2E53D553FD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F3B22EA-6D23-424F-BA98-F306830C5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41A9A0-2478-4EF6-BFAE-D3902E62BE52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DDB08BF-7F83-4603-8276-CD7765468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18D8B19-E120-4094-AE22-CFA94E6DA4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46FF9B2-0525-4429-8D74-DFF0A3B07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80226B-549A-4D1D-8696-4FAAE234B66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B58829A-9E0C-408A-8272-3E1AA1183D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9673545-54C3-4BCF-990B-E75FA1F484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10AB7F4-5E6E-4EAA-957D-02F10EDD7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A8224B-70A5-4134-92A6-DA9629692DE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201C2C4-5BF6-46A4-949E-13A7EBF09F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A93B734-4DDA-40B2-93BC-ADE7164F3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5)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9C2870D-94D9-4FBC-AF46-EBBEF74DC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854068-AEB5-46C0-A3A6-396161E78E8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40E0008-2BB9-492B-A537-241498737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749AA16-B3BA-44A3-9B59-F41875F0C3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A0BE9CF-C7B7-4474-983D-203E1508A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DF99D4-E1B2-4902-8236-FD8691151B7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F1746A3-478D-4F13-B75D-696CCD426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196318D-9F9B-423A-9ADD-ED24CEB4CC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6618F91-E70C-42F7-B73F-43396832F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1CE8CD3-3245-46A0-8A75-82046EF99C5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8483488-E723-463F-91C7-FFAD61E585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2F7871B-D356-4635-9E7B-C6367D7D81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7701DEE-8DAA-4109-87E5-597BDEE31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532BEA-9EE1-4D02-B026-A3B97B7EABA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7BAA248-248F-4911-857F-9B51C34B5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75EE0C4-EAEE-4A55-A00F-3EC62ABDC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1D5ECC9-775B-44BD-A41E-17CA5F30F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8B15-6D0E-4416-A735-C744585A4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383962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EB82DF2-49E8-4F9E-A589-1C3D833AC7F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57670" y="467139"/>
            <a:ext cx="7381460" cy="136166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DASAR-DASAR KOMUNIKASI</a:t>
            </a:r>
            <a:br>
              <a:rPr lang="en-US" dirty="0"/>
            </a:br>
            <a:r>
              <a:rPr lang="en-US" sz="2000" dirty="0" err="1"/>
              <a:t>Pertemuan</a:t>
            </a:r>
            <a:r>
              <a:rPr lang="en-US" sz="2000" dirty="0"/>
              <a:t> Ke-2</a:t>
            </a:r>
            <a:br>
              <a:rPr lang="en-US" sz="2000" dirty="0"/>
            </a:br>
            <a:r>
              <a:rPr lang="en-US" sz="2000" dirty="0" err="1"/>
              <a:t>Pengampu</a:t>
            </a:r>
            <a:r>
              <a:rPr lang="en-US" sz="2000" dirty="0"/>
              <a:t>: JULY YULIAWATI , </a:t>
            </a:r>
            <a:r>
              <a:rPr lang="en-US" sz="2000" dirty="0" err="1"/>
              <a:t>se</a:t>
            </a:r>
            <a:r>
              <a:rPr lang="en-US" sz="2000" b="1" dirty="0" err="1"/>
              <a:t>.,mm</a:t>
            </a:r>
            <a:br>
              <a:rPr lang="en-US" sz="2000" b="1" dirty="0"/>
            </a:br>
            <a:r>
              <a:rPr lang="en-US" sz="2000" b="1" dirty="0"/>
              <a:t>ZENITA , SE, MM</a:t>
            </a:r>
            <a:br>
              <a:rPr lang="en-US" sz="2000" b="1" dirty="0"/>
            </a:br>
            <a:r>
              <a:rPr lang="en-US" sz="2000" b="1" dirty="0"/>
              <a:t>ADDI , SE, MM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424E4-298F-44B8-9764-F8639EBD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626" y="2143539"/>
            <a:ext cx="6387548" cy="3779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F08F5F0-D229-4E49-8DB9-6729B6245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9483" y="801398"/>
            <a:ext cx="6340466" cy="985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TUJUAN KOMUNIKASI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E037CC6-A54B-43CC-B3FB-C50208F583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1292" y="2437431"/>
            <a:ext cx="7175149" cy="34241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Dari  Proses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Yang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eaLnBrk="1" hangingPunct="1">
              <a:defRPr/>
            </a:pP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[Attitude Change]</a:t>
            </a:r>
          </a:p>
          <a:p>
            <a:pPr lvl="1" eaLnBrk="1" hangingPunct="1">
              <a:defRPr/>
            </a:pP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[Opinion Change]</a:t>
            </a:r>
          </a:p>
          <a:p>
            <a:pPr lvl="1" eaLnBrk="1" hangingPunct="1">
              <a:defRPr/>
            </a:pP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400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Change]</a:t>
            </a:r>
          </a:p>
          <a:p>
            <a:pPr lvl="1" eaLnBrk="1" hangingPunct="1">
              <a:defRPr/>
            </a:pP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[Social Change]</a:t>
            </a:r>
          </a:p>
          <a:p>
            <a:pPr eaLnBrk="1" hangingPunct="1">
              <a:buFontTx/>
              <a:buNone/>
              <a:defRPr/>
            </a:pPr>
            <a:endParaRPr lang="en-US" i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098" name="Picture 2" descr="METODE, FUNGSI, MODEL DAN TUJUAN KOMUNIKASI">
            <a:extLst>
              <a:ext uri="{FF2B5EF4-FFF2-40B4-BE49-F238E27FC236}">
                <a16:creationId xmlns:a16="http://schemas.microsoft.com/office/drawing/2014/main" id="{53BBB264-DD75-4137-B374-AF18A5D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41" y="2437431"/>
            <a:ext cx="3792962" cy="34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C49608E-542B-48A4-A6F3-4C54555715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1"/>
            <a:ext cx="8229600" cy="11398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3200" dirty="0"/>
              <a:t>Fungsi Komunikasi Dalam Organisasi</a:t>
            </a:r>
            <a:endParaRPr lang="en-US" sz="3200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59D607-9469-4CB5-ACF0-B94A74C7DA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12844" y="1851993"/>
            <a:ext cx="9233452" cy="42970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sv-SE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Fungsi Informatif Ini Berkaitan Dengan Pemenuhan Kebu</a:t>
            </a:r>
            <a:r>
              <a:rPr lang="id-ID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v-SE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tuhan Informasi Yang Diperlukan Agar Setiap Anggota Orga</a:t>
            </a:r>
            <a:r>
              <a:rPr lang="id-ID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v-SE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nisasi Dapat Melaksanakan Pekerjaannya Secara Lebih Pasti</a:t>
            </a:r>
            <a:endParaRPr lang="id-ID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id-ID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Fungsi Regulatif Ini Berkaitan Dengan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Pengatur</a:t>
            </a:r>
            <a:r>
              <a:rPr lang="id-ID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</a:t>
            </a:r>
            <a:r>
              <a:rPr lang="id-ID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id-ID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Persuasi</a:t>
            </a:r>
            <a:r>
              <a:rPr lang="id-ID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Komitmen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Tugasnya</a:t>
            </a:r>
            <a:r>
              <a:rPr lang="id-ID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Integratif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Formal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Informal, Yang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Tugas Dan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s-E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lang="id-ID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D9EC047-D49B-49D5-B170-A5DEBD95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636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B9C4-E4A1-4A3C-8031-6891C333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930" y="647189"/>
            <a:ext cx="6176139" cy="8392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5C1C-6F24-479E-B857-61E53DE9A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192" y="1916519"/>
            <a:ext cx="8998851" cy="38437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Beretika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Dari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Yang: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Akal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Sehat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Menipu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Cara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Pun. </a:t>
            </a:r>
          </a:p>
          <a:p>
            <a:pPr>
              <a:defRPr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Beretika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Salah Dan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Menyesatkan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Beretika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Perusahaan Yang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Beretika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Keputusan Dan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169DEE9-B299-4F9B-A0E5-1837EFF67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4186" y="254622"/>
            <a:ext cx="6592957" cy="8651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3CE2191-4953-4847-982E-96DA0E453F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886" y="1772961"/>
            <a:ext cx="6768549" cy="40049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6350">
              <a:lnSpc>
                <a:spcPct val="80000"/>
              </a:lnSpc>
              <a:buNone/>
              <a:defRPr/>
            </a:pP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Timbul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Karena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Kelancaran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Pengiriman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Bising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Cetakan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Semantik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6350">
              <a:lnSpc>
                <a:spcPct val="80000"/>
              </a:lnSpc>
              <a:buNone/>
              <a:defRPr/>
            </a:pP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Semantik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Diungkapkan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Lewat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Bahasa.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Karena Salah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Mengartikan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Orang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Yang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Rumit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Dsb</a:t>
            </a:r>
            <a:endParaRPr lang="en-US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Manusiawi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6350">
              <a:lnSpc>
                <a:spcPct val="80000"/>
              </a:lnSpc>
              <a:buNone/>
              <a:defRPr/>
            </a:pP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Dari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Dari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Psikologis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Prasangka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Sempit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4" descr="Hambatan Komunikasi. - ppt download">
            <a:extLst>
              <a:ext uri="{FF2B5EF4-FFF2-40B4-BE49-F238E27FC236}">
                <a16:creationId xmlns:a16="http://schemas.microsoft.com/office/drawing/2014/main" id="{9A447FB9-4779-453B-A7E5-32D4BB61A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24734" r="23333" b="13817"/>
          <a:stretch/>
        </p:blipFill>
        <p:spPr bwMode="auto">
          <a:xfrm>
            <a:off x="7380633" y="1772961"/>
            <a:ext cx="4357481" cy="40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0AA0-AD56-4706-91FF-EEA24D92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21" y="658273"/>
            <a:ext cx="8680800" cy="10380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Cara </a:t>
            </a:r>
            <a:r>
              <a:rPr lang="en-US" sz="3200" dirty="0" err="1"/>
              <a:t>Mengatasi</a:t>
            </a:r>
            <a:r>
              <a:rPr lang="en-US" sz="3200" dirty="0"/>
              <a:t> </a:t>
            </a:r>
            <a:r>
              <a:rPr lang="en-US" sz="3200" dirty="0" err="1"/>
              <a:t>Hambatan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Memperbaiki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C76B5-958C-4347-9A02-9B7D9265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2173150"/>
            <a:ext cx="7130295" cy="342410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Meminimumkan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Mengadopsi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Berpusat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dan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Merespon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Konstruktif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Sensitif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ambatan Komunikasi Berorientasi Pengirim dan Penerima Halaman 1 -  Kompasiana.com">
            <a:extLst>
              <a:ext uri="{FF2B5EF4-FFF2-40B4-BE49-F238E27FC236}">
                <a16:creationId xmlns:a16="http://schemas.microsoft.com/office/drawing/2014/main" id="{2EA6E8C6-5778-46D6-A730-F02FC1EF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2173150"/>
            <a:ext cx="3599825" cy="335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0C468-7B46-4243-9903-39F11920F187}"/>
              </a:ext>
            </a:extLst>
          </p:cNvPr>
          <p:cNvSpPr txBox="1"/>
          <p:nvPr/>
        </p:nvSpPr>
        <p:spPr>
          <a:xfrm>
            <a:off x="2266123" y="2828835"/>
            <a:ext cx="706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Bahnschrift Light" panose="020B0502040204020203" pitchFamily="34" charset="0"/>
              </a:rPr>
              <a:t>TERIMA KASIH</a:t>
            </a:r>
            <a:endParaRPr lang="en-ID" sz="54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4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FEE81E-8131-419C-8C24-B3C66B6F4B10}"/>
              </a:ext>
            </a:extLst>
          </p:cNvPr>
          <p:cNvSpPr/>
          <p:nvPr/>
        </p:nvSpPr>
        <p:spPr>
          <a:xfrm>
            <a:off x="0" y="172738"/>
            <a:ext cx="7498080" cy="5963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" marR="1346835" lvl="0" indent="0" algn="ctr" defTabSz="457200" rtl="0" eaLnBrk="1" fontAlgn="auto" latinLnBrk="0" hangingPunct="1">
              <a:lnSpc>
                <a:spcPct val="97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Times New Roman" panose="02020603050405020304" pitchFamily="18" charset="0"/>
                <a:cs typeface="+mn-cs"/>
              </a:rPr>
              <a:t>Evolusi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Times New Roman" panose="02020603050405020304" pitchFamily="18" charset="0"/>
                <a:cs typeface="+mn-cs"/>
              </a:rPr>
              <a:t>Komunikasi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Times New Roman" panose="02020603050405020304" pitchFamily="18" charset="0"/>
                <a:cs typeface="+mn-cs"/>
              </a:rPr>
              <a:t> dan Media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CBF59-C0EE-44CA-8A5D-839A4832F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0"/>
          <a:stretch/>
        </p:blipFill>
        <p:spPr>
          <a:xfrm>
            <a:off x="10381518" y="1306977"/>
            <a:ext cx="1810481" cy="520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E5115-14FF-4884-BADC-6A145D2C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" t="-1623" r="51860" b="1623"/>
          <a:stretch/>
        </p:blipFill>
        <p:spPr>
          <a:xfrm>
            <a:off x="253218" y="1186438"/>
            <a:ext cx="2091252" cy="5200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4052D-66F1-4BA3-871E-E0468846DFEB}"/>
              </a:ext>
            </a:extLst>
          </p:cNvPr>
          <p:cNvSpPr txBox="1"/>
          <p:nvPr/>
        </p:nvSpPr>
        <p:spPr>
          <a:xfrm>
            <a:off x="4688498" y="847343"/>
            <a:ext cx="335162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4295" marR="0" lvl="0" indent="0" algn="ctr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Sosial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45701A-E772-4267-9E0D-D424DD76FAE7}"/>
              </a:ext>
            </a:extLst>
          </p:cNvPr>
          <p:cNvSpPr txBox="1"/>
          <p:nvPr/>
        </p:nvSpPr>
        <p:spPr>
          <a:xfrm>
            <a:off x="4752241" y="1208956"/>
            <a:ext cx="322414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Komunikasi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nonverbal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9AC39-6671-4A26-AA1D-7D1B9648D0FD}"/>
              </a:ext>
            </a:extLst>
          </p:cNvPr>
          <p:cNvSpPr txBox="1"/>
          <p:nvPr/>
        </p:nvSpPr>
        <p:spPr>
          <a:xfrm>
            <a:off x="5940962" y="1592813"/>
            <a:ext cx="9741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Bahasa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D078FD-2FEF-435D-96E8-91ABCD587C47}"/>
              </a:ext>
            </a:extLst>
          </p:cNvPr>
          <p:cNvSpPr txBox="1"/>
          <p:nvPr/>
        </p:nvSpPr>
        <p:spPr>
          <a:xfrm>
            <a:off x="4672230" y="1958965"/>
            <a:ext cx="35116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74295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Naskah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tertulis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E5558F-E697-4428-B49A-2DAF563CA8F6}"/>
              </a:ext>
            </a:extLst>
          </p:cNvPr>
          <p:cNvSpPr txBox="1"/>
          <p:nvPr/>
        </p:nvSpPr>
        <p:spPr>
          <a:xfrm>
            <a:off x="4923690" y="2333144"/>
            <a:ext cx="285676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Asynchrony dan Potentiality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04E2D-600E-4408-960D-0E20793A60AF}"/>
              </a:ext>
            </a:extLst>
          </p:cNvPr>
          <p:cNvSpPr txBox="1"/>
          <p:nvPr/>
        </p:nvSpPr>
        <p:spPr>
          <a:xfrm>
            <a:off x="5593381" y="2713715"/>
            <a:ext cx="1804182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Mencetak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CC9615-1974-4A47-9183-86E6C7E2D6A1}"/>
              </a:ext>
            </a:extLst>
          </p:cNvPr>
          <p:cNvSpPr txBox="1"/>
          <p:nvPr/>
        </p:nvSpPr>
        <p:spPr>
          <a:xfrm>
            <a:off x="3628587" y="3101727"/>
            <a:ext cx="591459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Masyarakat Umum dan Komunikasi Massa- Media Cetak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9C8AEB-15C3-4C63-9425-C22185885CA9}"/>
              </a:ext>
            </a:extLst>
          </p:cNvPr>
          <p:cNvSpPr txBox="1"/>
          <p:nvPr/>
        </p:nvSpPr>
        <p:spPr>
          <a:xfrm>
            <a:off x="4928525" y="3500978"/>
            <a:ext cx="317578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Anonimitas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dan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Individualitas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D23A78-2280-49BE-AEAE-6A42443FE072}"/>
              </a:ext>
            </a:extLst>
          </p:cNvPr>
          <p:cNvSpPr txBox="1"/>
          <p:nvPr/>
        </p:nvSpPr>
        <p:spPr>
          <a:xfrm>
            <a:off x="3873451" y="3926506"/>
            <a:ext cx="531978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Standardisasi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Bahasa dan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Sistematisasi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Pengetahuan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A0BCFB-713C-438F-98D7-FC39E446D3FA}"/>
              </a:ext>
            </a:extLst>
          </p:cNvPr>
          <p:cNvSpPr txBox="1"/>
          <p:nvPr/>
        </p:nvSpPr>
        <p:spPr>
          <a:xfrm>
            <a:off x="5639673" y="4321477"/>
            <a:ext cx="216349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Media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elektronik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B613FA-B662-43E7-AF19-FDF9C64C6867}"/>
              </a:ext>
            </a:extLst>
          </p:cNvPr>
          <p:cNvSpPr txBox="1"/>
          <p:nvPr/>
        </p:nvSpPr>
        <p:spPr>
          <a:xfrm>
            <a:off x="4113917" y="4739988"/>
            <a:ext cx="4927211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Telekomunikasi: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Telegraf-Telephon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361E0C-349E-46AF-9FC2-0B749C4BB824}"/>
              </a:ext>
            </a:extLst>
          </p:cNvPr>
          <p:cNvSpPr txBox="1"/>
          <p:nvPr/>
        </p:nvSpPr>
        <p:spPr>
          <a:xfrm>
            <a:off x="5173246" y="5080521"/>
            <a:ext cx="267051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Rekaman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dan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Penyiaran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F06603-F8AB-4FF4-931E-599B08B72F96}"/>
              </a:ext>
            </a:extLst>
          </p:cNvPr>
          <p:cNvSpPr txBox="1"/>
          <p:nvPr/>
        </p:nvSpPr>
        <p:spPr>
          <a:xfrm>
            <a:off x="5838689" y="5464378"/>
            <a:ext cx="1623058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Media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digital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2A81B3-27DD-496D-BCAD-A22184067DA9}"/>
              </a:ext>
            </a:extLst>
          </p:cNvPr>
          <p:cNvSpPr txBox="1"/>
          <p:nvPr/>
        </p:nvSpPr>
        <p:spPr>
          <a:xfrm>
            <a:off x="5064365" y="5848235"/>
            <a:ext cx="3026314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Komputer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– 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Program-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Coding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00678C-104A-42FA-8D8F-EF0ACD97FA4D}"/>
              </a:ext>
            </a:extLst>
          </p:cNvPr>
          <p:cNvSpPr txBox="1"/>
          <p:nvPr/>
        </p:nvSpPr>
        <p:spPr>
          <a:xfrm>
            <a:off x="5075657" y="6315930"/>
            <a:ext cx="30286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Internet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F52D0A9-8A58-4684-A205-78B92F74065D}"/>
              </a:ext>
            </a:extLst>
          </p:cNvPr>
          <p:cNvSpPr/>
          <p:nvPr/>
        </p:nvSpPr>
        <p:spPr>
          <a:xfrm>
            <a:off x="2222708" y="2361943"/>
            <a:ext cx="860320" cy="2378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6" name="Arrow: Left 45">
            <a:extLst>
              <a:ext uri="{FF2B5EF4-FFF2-40B4-BE49-F238E27FC236}">
                <a16:creationId xmlns:a16="http://schemas.microsoft.com/office/drawing/2014/main" id="{C28C83B0-8679-4AA1-A015-F168895C5258}"/>
              </a:ext>
            </a:extLst>
          </p:cNvPr>
          <p:cNvSpPr/>
          <p:nvPr/>
        </p:nvSpPr>
        <p:spPr>
          <a:xfrm>
            <a:off x="9543178" y="2294715"/>
            <a:ext cx="844355" cy="215378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0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0C75D2-8587-49E2-8556-DD3A883A1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1009" y="292100"/>
            <a:ext cx="5618922" cy="8509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4D6DCA-9D94-4FB1-8D19-84DF29C1FF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18921" y="1666459"/>
            <a:ext cx="6054586" cy="37801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Himstreet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Baty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Purwanto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(2014:4)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Lazim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Simbol-simbol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Sinyal-sinyal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Rogers,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Dewi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(2007:3)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Satu Sama Lain Yang Pada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Gilirannya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Akan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Tiba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Berkomunikasi Secara Asertif dengan Generasi Y">
            <a:extLst>
              <a:ext uri="{FF2B5EF4-FFF2-40B4-BE49-F238E27FC236}">
                <a16:creationId xmlns:a16="http://schemas.microsoft.com/office/drawing/2014/main" id="{B425E4BC-372E-4788-AD70-3F6EAAE0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2382077"/>
            <a:ext cx="5115339" cy="37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2B1B063-FCBE-491E-905A-59707D6C5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9217" y="282161"/>
            <a:ext cx="5675244" cy="8509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DA060B-083F-4A1F-A9C3-C84958871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4610" y="1812234"/>
            <a:ext cx="6798364" cy="19431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Purwanto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(2014:5)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Verbal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Verbal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alt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CCFBA-A953-4DE4-A664-A111D58D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2" y="3861353"/>
            <a:ext cx="6705600" cy="19701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CCCC00"/>
              </a:buClr>
              <a:buSzPct val="120000"/>
              <a:buFontTx/>
              <a:buChar char="•"/>
              <a:defRPr/>
            </a:pPr>
            <a:r>
              <a:rPr lang="es-ES" altLang="zh-CN" sz="2400" dirty="0" err="1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Priyatna</a:t>
            </a:r>
            <a:r>
              <a:rPr lang="es-ES" altLang="zh-CN" sz="24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dan </a:t>
            </a:r>
            <a:r>
              <a:rPr lang="es-ES" altLang="zh-CN" sz="2400" dirty="0" err="1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Elvinaro</a:t>
            </a:r>
            <a:r>
              <a:rPr lang="es-ES" altLang="zh-CN" sz="24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(2009:25)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profit.</a:t>
            </a:r>
          </a:p>
        </p:txBody>
      </p:sp>
      <p:pic>
        <p:nvPicPr>
          <p:cNvPr id="2050" name="Picture 2" descr="Komunikasi Bisnis, Pengertian, Fungsi, dan Contohnya untuk Memajukan Usaha  - Tempat Belajar Digital Marketing">
            <a:extLst>
              <a:ext uri="{FF2B5EF4-FFF2-40B4-BE49-F238E27FC236}">
                <a16:creationId xmlns:a16="http://schemas.microsoft.com/office/drawing/2014/main" id="{87E9151B-D9CD-41E3-B750-681D73EB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0" y="1785212"/>
            <a:ext cx="4850296" cy="39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5479592-1E24-49CE-B31E-04C114128B9B}"/>
              </a:ext>
            </a:extLst>
          </p:cNvPr>
          <p:cNvSpPr/>
          <p:nvPr/>
        </p:nvSpPr>
        <p:spPr bwMode="auto">
          <a:xfrm>
            <a:off x="1524000" y="1676400"/>
            <a:ext cx="9144000" cy="3581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FAAFDF20-84FD-40BB-98A6-995271DF8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647979"/>
            <a:ext cx="7975600" cy="5842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Gambar 1.1. Model </a:t>
            </a:r>
            <a:r>
              <a:rPr lang="en-US" altLang="en-US" dirty="0" err="1">
                <a:latin typeface="Tahoma" panose="020B0604030504040204" pitchFamily="34" charset="0"/>
              </a:rPr>
              <a:t>K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ommunikasi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Berlo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DC21453-16C8-48A3-B7E0-498146101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47864"/>
            <a:ext cx="1600200" cy="17097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(Source)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7C53474-54CC-4351-963D-9C6908A2F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905000"/>
            <a:ext cx="14478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Penerima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(receiver)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Oval 5">
            <a:extLst>
              <a:ext uri="{FF2B5EF4-FFF2-40B4-BE49-F238E27FC236}">
                <a16:creationId xmlns:a16="http://schemas.microsoft.com/office/drawing/2014/main" id="{972CC9FD-1919-44C5-981A-CB157FE8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81200"/>
            <a:ext cx="1905000" cy="1676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(Message)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F63D202E-05EA-4D7D-9339-D758AA6D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28800"/>
            <a:ext cx="1752600" cy="1828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Saluran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dan Media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(channel)</a:t>
            </a:r>
          </a:p>
        </p:txBody>
      </p:sp>
      <p:cxnSp>
        <p:nvCxnSpPr>
          <p:cNvPr id="6152" name="AutoShape 7">
            <a:extLst>
              <a:ext uri="{FF2B5EF4-FFF2-40B4-BE49-F238E27FC236}">
                <a16:creationId xmlns:a16="http://schemas.microsoft.com/office/drawing/2014/main" id="{C7E53D65-9066-4002-BDFA-E5060C42C5A5}"/>
              </a:ext>
            </a:extLst>
          </p:cNvPr>
          <p:cNvCxnSpPr>
            <a:cxnSpLocks noChangeShapeType="1"/>
            <a:stCxn id="6148" idx="3"/>
            <a:endCxn id="6150" idx="2"/>
          </p:cNvCxnSpPr>
          <p:nvPr/>
        </p:nvCxnSpPr>
        <p:spPr bwMode="auto">
          <a:xfrm>
            <a:off x="3200400" y="2803526"/>
            <a:ext cx="304800" cy="15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9">
            <a:extLst>
              <a:ext uri="{FF2B5EF4-FFF2-40B4-BE49-F238E27FC236}">
                <a16:creationId xmlns:a16="http://schemas.microsoft.com/office/drawing/2014/main" id="{DAF7D1BC-A819-4BB9-A5C9-EDA1AAC9AE24}"/>
              </a:ext>
            </a:extLst>
          </p:cNvPr>
          <p:cNvCxnSpPr>
            <a:cxnSpLocks noChangeShapeType="1"/>
            <a:stCxn id="17414" idx="6"/>
            <a:endCxn id="6149" idx="1"/>
          </p:cNvCxnSpPr>
          <p:nvPr/>
        </p:nvCxnSpPr>
        <p:spPr bwMode="auto">
          <a:xfrm>
            <a:off x="7391400" y="2743200"/>
            <a:ext cx="228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8" name="Rectangle 20">
            <a:extLst>
              <a:ext uri="{FF2B5EF4-FFF2-40B4-BE49-F238E27FC236}">
                <a16:creationId xmlns:a16="http://schemas.microsoft.com/office/drawing/2014/main" id="{2EECF8F2-0E7F-41A8-BA16-169476FA4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981200"/>
            <a:ext cx="12954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r>
              <a:rPr lang="en-US" sz="2000" b="1" dirty="0" err="1"/>
              <a:t>Efek</a:t>
            </a:r>
            <a:endParaRPr lang="en-US" sz="2000" b="1" dirty="0"/>
          </a:p>
          <a:p>
            <a:pPr algn="ctr">
              <a:defRPr/>
            </a:pPr>
            <a:endParaRPr lang="en-US" sz="2000" b="1" dirty="0"/>
          </a:p>
        </p:txBody>
      </p:sp>
      <p:sp>
        <p:nvSpPr>
          <p:cNvPr id="21519" name="Text Box 21">
            <a:extLst>
              <a:ext uri="{FF2B5EF4-FFF2-40B4-BE49-F238E27FC236}">
                <a16:creationId xmlns:a16="http://schemas.microsoft.com/office/drawing/2014/main" id="{64276EE9-F1CB-46E1-A184-34FC060C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95800"/>
            <a:ext cx="1447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Umpan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Balik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156" name="Line 22">
            <a:extLst>
              <a:ext uri="{FF2B5EF4-FFF2-40B4-BE49-F238E27FC236}">
                <a16:creationId xmlns:a16="http://schemas.microsoft.com/office/drawing/2014/main" id="{609AA752-F6EE-4C43-A64D-04D03F167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2743200"/>
            <a:ext cx="30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cxnSp>
        <p:nvCxnSpPr>
          <p:cNvPr id="6157" name="Straight Arrow Connector 18">
            <a:extLst>
              <a:ext uri="{FF2B5EF4-FFF2-40B4-BE49-F238E27FC236}">
                <a16:creationId xmlns:a16="http://schemas.microsoft.com/office/drawing/2014/main" id="{8ECD8761-949E-475F-9006-A269D81CF537}"/>
              </a:ext>
            </a:extLst>
          </p:cNvPr>
          <p:cNvCxnSpPr>
            <a:cxnSpLocks noChangeShapeType="1"/>
            <a:endCxn id="21519" idx="3"/>
          </p:cNvCxnSpPr>
          <p:nvPr/>
        </p:nvCxnSpPr>
        <p:spPr bwMode="auto">
          <a:xfrm flipH="1" flipV="1">
            <a:off x="7086600" y="4680466"/>
            <a:ext cx="2895600" cy="196334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Straight Arrow Connector 20">
            <a:extLst>
              <a:ext uri="{FF2B5EF4-FFF2-40B4-BE49-F238E27FC236}">
                <a16:creationId xmlns:a16="http://schemas.microsoft.com/office/drawing/2014/main" id="{A7F93B60-3B7A-4246-926C-FDDCF810A4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2819400"/>
            <a:ext cx="304800" cy="15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Straight Connector 33">
            <a:extLst>
              <a:ext uri="{FF2B5EF4-FFF2-40B4-BE49-F238E27FC236}">
                <a16:creationId xmlns:a16="http://schemas.microsoft.com/office/drawing/2014/main" id="{EA5EA977-3597-4D6D-A3A6-F65ED7841BF9}"/>
              </a:ext>
            </a:extLst>
          </p:cNvPr>
          <p:cNvCxnSpPr>
            <a:cxnSpLocks noChangeShapeType="1"/>
            <a:stCxn id="21519" idx="1"/>
          </p:cNvCxnSpPr>
          <p:nvPr/>
        </p:nvCxnSpPr>
        <p:spPr bwMode="auto">
          <a:xfrm flipH="1">
            <a:off x="2362200" y="4680466"/>
            <a:ext cx="3276600" cy="120134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Straight Arrow Connector 35">
            <a:extLst>
              <a:ext uri="{FF2B5EF4-FFF2-40B4-BE49-F238E27FC236}">
                <a16:creationId xmlns:a16="http://schemas.microsoft.com/office/drawing/2014/main" id="{1533DB0D-0530-4305-ADC1-E1CAD81C3EB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828007" y="4267995"/>
            <a:ext cx="106680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Straight Connector 38">
            <a:extLst>
              <a:ext uri="{FF2B5EF4-FFF2-40B4-BE49-F238E27FC236}">
                <a16:creationId xmlns:a16="http://schemas.microsoft.com/office/drawing/2014/main" id="{F77D5B64-0F43-46C4-974B-00F9B909A84A}"/>
              </a:ext>
            </a:extLst>
          </p:cNvPr>
          <p:cNvCxnSpPr>
            <a:cxnSpLocks noChangeShapeType="1"/>
            <a:stCxn id="21518" idx="2"/>
          </p:cNvCxnSpPr>
          <p:nvPr/>
        </p:nvCxnSpPr>
        <p:spPr bwMode="auto">
          <a:xfrm rot="16200000" flipH="1">
            <a:off x="9315450" y="4210050"/>
            <a:ext cx="1295400" cy="381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Text Box 2">
            <a:extLst>
              <a:ext uri="{FF2B5EF4-FFF2-40B4-BE49-F238E27FC236}">
                <a16:creationId xmlns:a16="http://schemas.microsoft.com/office/drawing/2014/main" id="{B971A5D5-C67E-4BB5-B96C-3507AA68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156" y="624840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 Dewi,2017,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C.V Andi Offset, Yogyakarta,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4</a:t>
            </a:r>
          </a:p>
        </p:txBody>
      </p:sp>
      <p:sp>
        <p:nvSpPr>
          <p:cNvPr id="6163" name="Text Box 21">
            <a:extLst>
              <a:ext uri="{FF2B5EF4-FFF2-40B4-BE49-F238E27FC236}">
                <a16:creationId xmlns:a16="http://schemas.microsoft.com/office/drawing/2014/main" id="{6225CD7B-5B56-4579-BE0C-862F2629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76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</a:rPr>
              <a:t>Lingkungan 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61C0913B-A770-456A-A43D-3995354C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71808"/>
            <a:ext cx="9144000" cy="6461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4 </a:t>
            </a:r>
            <a:r>
              <a:rPr lang="en-US" b="1" dirty="0" err="1">
                <a:latin typeface="Arial" charset="0"/>
                <a:cs typeface="Arial" charset="0"/>
              </a:rPr>
              <a:t>Unsur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utama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komunikasi</a:t>
            </a:r>
            <a:r>
              <a:rPr lang="en-US" b="1" dirty="0">
                <a:latin typeface="Arial" charset="0"/>
                <a:cs typeface="Arial" charset="0"/>
              </a:rPr>
              <a:t>; Source, Message, Channel, Receiver dan 3 </a:t>
            </a:r>
            <a:r>
              <a:rPr lang="en-US" b="1" dirty="0" err="1">
                <a:latin typeface="Arial" charset="0"/>
                <a:cs typeface="Arial" charset="0"/>
              </a:rPr>
              <a:t>unsur</a:t>
            </a:r>
            <a:r>
              <a:rPr lang="en-US" b="1" dirty="0">
                <a:latin typeface="Arial" charset="0"/>
                <a:cs typeface="Arial" charset="0"/>
              </a:rPr>
              <a:t> lain </a:t>
            </a:r>
            <a:r>
              <a:rPr lang="en-US" b="1" dirty="0" err="1">
                <a:latin typeface="Arial" charset="0"/>
                <a:cs typeface="Arial" charset="0"/>
              </a:rPr>
              <a:t>yaitu</a:t>
            </a:r>
            <a:r>
              <a:rPr lang="en-US" b="1" dirty="0">
                <a:latin typeface="Arial" charset="0"/>
                <a:cs typeface="Arial" charset="0"/>
              </a:rPr>
              <a:t>; effect, feedback, dan  </a:t>
            </a:r>
            <a:r>
              <a:rPr lang="en-US" b="1" dirty="0" err="1">
                <a:latin typeface="Arial" charset="0"/>
                <a:cs typeface="Arial" charset="0"/>
              </a:rPr>
              <a:t>lingkungan</a:t>
            </a:r>
            <a:r>
              <a:rPr lang="en-US" b="1" dirty="0"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17414" grpId="0" animBg="1"/>
      <p:bldP spid="21518" grpId="0" animBg="1"/>
      <p:bldP spid="21519" grpId="0" animBg="1"/>
      <p:bldP spid="616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0264-4BC4-445B-900D-187BA7FE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1" y="331305"/>
            <a:ext cx="6725478" cy="9228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/>
              <a:t>EFEKTIVITAS KOMUNIKASI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F07F-A25D-46EC-A433-49DE5989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52" y="1751979"/>
            <a:ext cx="9269896" cy="38338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Komuniksi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omunikan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2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US" sz="2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Komunikator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Bovee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Thill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Purwanto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(2014:7)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Akan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Memperbaiki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Citra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/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(Gambar 1.2)</a:t>
            </a:r>
          </a:p>
          <a:p>
            <a:pPr marL="857250" lvl="1" indent="-457200">
              <a:buFont typeface="Garamond" pitchFamily="18" charset="0"/>
              <a:buAutoNum type="arabicPeriod"/>
              <a:defRPr/>
            </a:pPr>
            <a:endParaRPr lang="en-US" sz="2400" dirty="0"/>
          </a:p>
        </p:txBody>
      </p:sp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D48DF1F-5BCC-4578-9C01-9E33A9EF3561}"/>
              </a:ext>
            </a:extLst>
          </p:cNvPr>
          <p:cNvSpPr/>
          <p:nvPr/>
        </p:nvSpPr>
        <p:spPr bwMode="auto">
          <a:xfrm>
            <a:off x="4953000" y="3048000"/>
            <a:ext cx="19812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pc="-100"/>
              <a:t>KOMUNIKASI</a:t>
            </a:r>
            <a:r>
              <a:rPr lang="en-US"/>
              <a:t> YANG EFEKTIF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3FEB6255-7B77-4CC8-8A3E-3989325A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990600"/>
            <a:ext cx="16002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Pemecahan masalah lebih cepat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A4B70BA0-C680-48A8-9426-E7233D42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752600"/>
            <a:ext cx="16002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Pengambilan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keputusan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lebih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tepat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  <p:cxnSp>
        <p:nvCxnSpPr>
          <p:cNvPr id="14341" name="Straight Arrow Connector 7">
            <a:extLst>
              <a:ext uri="{FF2B5EF4-FFF2-40B4-BE49-F238E27FC236}">
                <a16:creationId xmlns:a16="http://schemas.microsoft.com/office/drawing/2014/main" id="{ABB5EAA0-2F7B-4BEC-8ECF-34A6A67FA43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43600" y="1981200"/>
            <a:ext cx="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Rectangle 9">
            <a:extLst>
              <a:ext uri="{FF2B5EF4-FFF2-40B4-BE49-F238E27FC236}">
                <a16:creationId xmlns:a16="http://schemas.microsoft.com/office/drawing/2014/main" id="{AB020572-82DF-4ECA-A4FB-EA581328F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257800"/>
            <a:ext cx="16002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Hubungan bisnis lebih kuat</a:t>
            </a:r>
          </a:p>
        </p:txBody>
      </p:sp>
      <p:cxnSp>
        <p:nvCxnSpPr>
          <p:cNvPr id="14343" name="Straight Arrow Connector 11">
            <a:extLst>
              <a:ext uri="{FF2B5EF4-FFF2-40B4-BE49-F238E27FC236}">
                <a16:creationId xmlns:a16="http://schemas.microsoft.com/office/drawing/2014/main" id="{6FA60B62-47CF-4AEF-8F58-4B30BED4FB08}"/>
              </a:ext>
            </a:extLst>
          </p:cNvPr>
          <p:cNvCxnSpPr>
            <a:cxnSpLocks noChangeShapeType="1"/>
            <a:stCxn id="4" idx="4"/>
            <a:endCxn id="14342" idx="0"/>
          </p:cNvCxnSpPr>
          <p:nvPr/>
        </p:nvCxnSpPr>
        <p:spPr bwMode="auto">
          <a:xfrm>
            <a:off x="5943600" y="4419600"/>
            <a:ext cx="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2CA7A8-0DB0-48B7-944C-68DCE4F7F966}"/>
              </a:ext>
            </a:extLst>
          </p:cNvPr>
          <p:cNvSpPr/>
          <p:nvPr/>
        </p:nvSpPr>
        <p:spPr bwMode="auto">
          <a:xfrm>
            <a:off x="2286000" y="3238500"/>
            <a:ext cx="16764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/>
              <a:t>Citra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spc="-100" dirty="0" err="1"/>
              <a:t>lebih</a:t>
            </a:r>
            <a:r>
              <a:rPr lang="en-US" spc="-100" dirty="0"/>
              <a:t> </a:t>
            </a:r>
            <a:r>
              <a:rPr lang="en-US" spc="-100" dirty="0" err="1"/>
              <a:t>meningkat</a:t>
            </a:r>
            <a:endParaRPr lang="en-US" spc="-100" dirty="0"/>
          </a:p>
        </p:txBody>
      </p:sp>
      <p:sp>
        <p:nvSpPr>
          <p:cNvPr id="14345" name="Rectangle 14">
            <a:extLst>
              <a:ext uri="{FF2B5EF4-FFF2-40B4-BE49-F238E27FC236}">
                <a16:creationId xmlns:a16="http://schemas.microsoft.com/office/drawing/2014/main" id="{FEB7F0DF-E0DA-47B9-BBFA-BE20E6410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200400"/>
            <a:ext cx="16764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Produktivitas  lebih meningkat</a:t>
            </a:r>
          </a:p>
        </p:txBody>
      </p:sp>
      <p:sp>
        <p:nvSpPr>
          <p:cNvPr id="14346" name="Rectangle 15">
            <a:extLst>
              <a:ext uri="{FF2B5EF4-FFF2-40B4-BE49-F238E27FC236}">
                <a16:creationId xmlns:a16="http://schemas.microsoft.com/office/drawing/2014/main" id="{2FBD29C8-3797-4A71-BDC7-B982EDA2D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38700"/>
            <a:ext cx="16002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Bahan promosi  lebih jelas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A335B9-C76C-4F84-B18E-13F0775A2F15}"/>
              </a:ext>
            </a:extLst>
          </p:cNvPr>
          <p:cNvSpPr/>
          <p:nvPr/>
        </p:nvSpPr>
        <p:spPr bwMode="auto">
          <a:xfrm>
            <a:off x="2743200" y="1744663"/>
            <a:ext cx="16383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/>
              <a:t>Respon stakeholder </a:t>
            </a:r>
            <a:r>
              <a:rPr lang="en-US" spc="-100"/>
              <a:t>lebih meningkat</a:t>
            </a:r>
          </a:p>
        </p:txBody>
      </p:sp>
      <p:sp>
        <p:nvSpPr>
          <p:cNvPr id="14348" name="Rectangle 18">
            <a:extLst>
              <a:ext uri="{FF2B5EF4-FFF2-40B4-BE49-F238E27FC236}">
                <a16:creationId xmlns:a16="http://schemas.microsoft.com/office/drawing/2014/main" id="{0F0C2FEB-3212-4279-A048-C6C419F6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62500"/>
            <a:ext cx="16002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Arus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kerja</a:t>
            </a:r>
            <a:r>
              <a:rPr lang="en-US" altLang="en-US" sz="1800" dirty="0">
                <a:latin typeface="Tahoma" panose="020B0604030504040204" pitchFamily="34" charset="0"/>
              </a:rPr>
              <a:t>  </a:t>
            </a:r>
            <a:r>
              <a:rPr lang="en-US" altLang="en-US" sz="1800" dirty="0" err="1">
                <a:latin typeface="Tahoma" panose="020B0604030504040204" pitchFamily="34" charset="0"/>
              </a:rPr>
              <a:t>lebih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Baik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4349" name="Rectangle 19">
            <a:extLst>
              <a:ext uri="{FF2B5EF4-FFF2-40B4-BE49-F238E27FC236}">
                <a16:creationId xmlns:a16="http://schemas.microsoft.com/office/drawing/2014/main" id="{9A0D39A5-6F4D-46AD-A594-36B0325B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7010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Gambar 1.2 </a:t>
            </a:r>
            <a:r>
              <a:rPr lang="en-US" altLang="en-US" sz="2400" dirty="0" err="1">
                <a:latin typeface="Tahoma" panose="020B0604030504040204" pitchFamily="34" charset="0"/>
              </a:rPr>
              <a:t>Manfaat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Komunikasi</a:t>
            </a:r>
            <a:r>
              <a:rPr lang="en-US" altLang="en-US" sz="2400" dirty="0">
                <a:latin typeface="Tahoma" panose="020B0604030504040204" pitchFamily="34" charset="0"/>
              </a:rPr>
              <a:t> Yang </a:t>
            </a:r>
            <a:r>
              <a:rPr lang="en-US" altLang="en-US" sz="2400" dirty="0" err="1">
                <a:latin typeface="Tahoma" panose="020B0604030504040204" pitchFamily="34" charset="0"/>
              </a:rPr>
              <a:t>Efektif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</a:p>
        </p:txBody>
      </p:sp>
      <p:cxnSp>
        <p:nvCxnSpPr>
          <p:cNvPr id="14350" name="Straight Arrow Connector 21">
            <a:extLst>
              <a:ext uri="{FF2B5EF4-FFF2-40B4-BE49-F238E27FC236}">
                <a16:creationId xmlns:a16="http://schemas.microsoft.com/office/drawing/2014/main" id="{22018BA9-9237-472B-81F0-799A5852EA16}"/>
              </a:ext>
            </a:extLst>
          </p:cNvPr>
          <p:cNvCxnSpPr>
            <a:cxnSpLocks noChangeShapeType="1"/>
            <a:stCxn id="4" idx="7"/>
          </p:cNvCxnSpPr>
          <p:nvPr/>
        </p:nvCxnSpPr>
        <p:spPr bwMode="auto">
          <a:xfrm flipV="1">
            <a:off x="6643688" y="2743201"/>
            <a:ext cx="900112" cy="506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Straight Arrow Connector 23">
            <a:extLst>
              <a:ext uri="{FF2B5EF4-FFF2-40B4-BE49-F238E27FC236}">
                <a16:creationId xmlns:a16="http://schemas.microsoft.com/office/drawing/2014/main" id="{B0689ED2-AAC6-43C3-8592-55E69B709C91}"/>
              </a:ext>
            </a:extLst>
          </p:cNvPr>
          <p:cNvCxnSpPr>
            <a:cxnSpLocks noChangeShapeType="1"/>
            <a:stCxn id="4" idx="3"/>
          </p:cNvCxnSpPr>
          <p:nvPr/>
        </p:nvCxnSpPr>
        <p:spPr bwMode="auto">
          <a:xfrm flipH="1">
            <a:off x="4191001" y="4217988"/>
            <a:ext cx="1052513" cy="620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Arrow Connector 26">
            <a:extLst>
              <a:ext uri="{FF2B5EF4-FFF2-40B4-BE49-F238E27FC236}">
                <a16:creationId xmlns:a16="http://schemas.microsoft.com/office/drawing/2014/main" id="{BAFEF741-6D22-498A-ADDF-1BBE8A6AA9E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381501" y="2735263"/>
            <a:ext cx="785813" cy="514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Straight Arrow Connector 30">
            <a:extLst>
              <a:ext uri="{FF2B5EF4-FFF2-40B4-BE49-F238E27FC236}">
                <a16:creationId xmlns:a16="http://schemas.microsoft.com/office/drawing/2014/main" id="{B7157014-BED8-4922-B0CD-503CBCB27888}"/>
              </a:ext>
            </a:extLst>
          </p:cNvPr>
          <p:cNvCxnSpPr>
            <a:cxnSpLocks noChangeShapeType="1"/>
            <a:stCxn id="4" idx="5"/>
          </p:cNvCxnSpPr>
          <p:nvPr/>
        </p:nvCxnSpPr>
        <p:spPr bwMode="auto">
          <a:xfrm>
            <a:off x="6643688" y="4217988"/>
            <a:ext cx="747712" cy="544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Arrow Connector 32">
            <a:extLst>
              <a:ext uri="{FF2B5EF4-FFF2-40B4-BE49-F238E27FC236}">
                <a16:creationId xmlns:a16="http://schemas.microsoft.com/office/drawing/2014/main" id="{57F87E22-B170-44E5-ABDE-5ACA428188CB}"/>
              </a:ext>
            </a:extLst>
          </p:cNvPr>
          <p:cNvCxnSpPr>
            <a:cxnSpLocks noChangeShapeType="1"/>
            <a:stCxn id="4" idx="6"/>
            <a:endCxn id="14345" idx="1"/>
          </p:cNvCxnSpPr>
          <p:nvPr/>
        </p:nvCxnSpPr>
        <p:spPr bwMode="auto">
          <a:xfrm flipV="1">
            <a:off x="6934200" y="3695700"/>
            <a:ext cx="1066800" cy="38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Straight Arrow Connector 34">
            <a:extLst>
              <a:ext uri="{FF2B5EF4-FFF2-40B4-BE49-F238E27FC236}">
                <a16:creationId xmlns:a16="http://schemas.microsoft.com/office/drawing/2014/main" id="{0B6EDDE3-63E5-4900-BDE6-69164B3FEEB5}"/>
              </a:ext>
            </a:extLst>
          </p:cNvPr>
          <p:cNvCxnSpPr>
            <a:cxnSpLocks noChangeShapeType="1"/>
            <a:stCxn id="4" idx="2"/>
            <a:endCxn id="14" idx="3"/>
          </p:cNvCxnSpPr>
          <p:nvPr/>
        </p:nvCxnSpPr>
        <p:spPr bwMode="auto">
          <a:xfrm flipH="1">
            <a:off x="3962400" y="3733800"/>
            <a:ext cx="990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454E-FAA9-4C6C-A2BD-07D54D11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515" y="414997"/>
            <a:ext cx="7507357" cy="715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yang </a:t>
            </a:r>
            <a:r>
              <a:rPr lang="en-US" sz="2800" dirty="0" err="1"/>
              <a:t>Efektif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4FA5-BE62-4B9F-8EB3-41082979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1371600"/>
            <a:ext cx="9066458" cy="45931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457200" indent="-457200">
              <a:buFont typeface="Garamond" pitchFamily="18" charset="0"/>
              <a:buAutoNum type="arabicPeriod"/>
              <a:defRPr/>
            </a:pPr>
            <a:r>
              <a:rPr lang="en-US" sz="2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Praktis</a:t>
            </a:r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lvl="1" indent="0">
              <a:buNone/>
              <a:defRPr/>
            </a:pP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Pengirim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Garamond" pitchFamily="18" charset="0"/>
              <a:buAutoNum type="arabicPeriod"/>
              <a:defRPr/>
            </a:pPr>
            <a:r>
              <a:rPr lang="en-US" sz="2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Faktual</a:t>
            </a:r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00050" lvl="1" indent="0">
              <a:buNone/>
              <a:defRPr/>
            </a:pP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Fakta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Meyakinkan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Garamond" pitchFamily="18" charset="0"/>
              <a:buAutoNum type="arabicPeriod"/>
              <a:defRPr/>
            </a:pPr>
            <a:r>
              <a:rPr lang="en-US" sz="2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00050" lvl="1" indent="0">
              <a:buNone/>
              <a:defRPr/>
            </a:pP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 Paling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an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Garamond" pitchFamily="18" charset="0"/>
              <a:buAutoNum type="arabicPeriod"/>
              <a:defRPr/>
            </a:pPr>
            <a:r>
              <a:rPr lang="en-US" sz="2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00050" lvl="1" indent="0">
              <a:buNone/>
              <a:defRPr/>
            </a:pP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Dari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Garamond" pitchFamily="18" charset="0"/>
              <a:buAutoNum type="arabicPeriod"/>
              <a:defRPr/>
            </a:pPr>
            <a:r>
              <a:rPr lang="en-US" sz="2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Persuasif</a:t>
            </a:r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00050" lvl="1" indent="0">
              <a:buNone/>
              <a:defRPr/>
            </a:pP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Mengungkapkan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Cara Yang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Pengirim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Inginkan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defRPr/>
            </a:pPr>
            <a:endParaRPr lang="en-US" dirty="0"/>
          </a:p>
        </p:txBody>
      </p:sp>
      <p:pic>
        <p:nvPicPr>
          <p:cNvPr id="5" name="Picture 4" descr="Cicak Halaman 1 - Kompasiana.com">
            <a:extLst>
              <a:ext uri="{FF2B5EF4-FFF2-40B4-BE49-F238E27FC236}">
                <a16:creationId xmlns:a16="http://schemas.microsoft.com/office/drawing/2014/main" id="{21C18E79-4D6B-4CDB-B5A4-1C0549F4E1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3069" r="6548" b="9229"/>
          <a:stretch/>
        </p:blipFill>
        <p:spPr bwMode="auto">
          <a:xfrm rot="5400000">
            <a:off x="8955154" y="2664590"/>
            <a:ext cx="4134375" cy="1548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957D-640C-487E-B48B-BA22FAF472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7807" y="706437"/>
            <a:ext cx="4967068" cy="59055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/>
          <a:p>
            <a:pPr>
              <a:defRPr/>
            </a:pPr>
            <a:r>
              <a:rPr lang="en-US" sz="3200" dirty="0"/>
              <a:t> Proses </a:t>
            </a:r>
            <a:r>
              <a:rPr lang="en-US" sz="3200" dirty="0" err="1"/>
              <a:t>Komunikasi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0B1361-4C99-4C5F-A5B6-A53F3A8DFCDD}"/>
              </a:ext>
            </a:extLst>
          </p:cNvPr>
          <p:cNvSpPr/>
          <p:nvPr/>
        </p:nvSpPr>
        <p:spPr>
          <a:xfrm>
            <a:off x="1952626" y="2071688"/>
            <a:ext cx="2428875" cy="1714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/>
              <a:t>Langkah 1</a:t>
            </a:r>
          </a:p>
          <a:p>
            <a:pPr algn="ctr">
              <a:defRPr/>
            </a:pPr>
            <a:r>
              <a:rPr lang="en-US" sz="2200"/>
              <a:t>Pengirim mempunyai  ide atau informasi  untuk dibagi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AB8998-4CF2-4ED8-A193-F6B503FB4E09}"/>
              </a:ext>
            </a:extLst>
          </p:cNvPr>
          <p:cNvSpPr/>
          <p:nvPr/>
        </p:nvSpPr>
        <p:spPr>
          <a:xfrm>
            <a:off x="1809750" y="4286251"/>
            <a:ext cx="2000250" cy="15716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/>
              <a:t>Langkah 2</a:t>
            </a:r>
          </a:p>
          <a:p>
            <a:pPr algn="ctr">
              <a:defRPr/>
            </a:pPr>
            <a:r>
              <a:rPr lang="en-US" sz="2200"/>
              <a:t>Pengirim menyandikan  ide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C6A5C0B-4804-4F7F-9D87-FB80CE0AE380}"/>
              </a:ext>
            </a:extLst>
          </p:cNvPr>
          <p:cNvSpPr/>
          <p:nvPr/>
        </p:nvSpPr>
        <p:spPr>
          <a:xfrm>
            <a:off x="4095750" y="4286251"/>
            <a:ext cx="2000250" cy="1571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/>
              <a:t>Langkah 3</a:t>
            </a:r>
          </a:p>
          <a:p>
            <a:pPr algn="ctr">
              <a:defRPr/>
            </a:pPr>
            <a:r>
              <a:rPr lang="en-US" sz="2200"/>
              <a:t>Pengirim mengirim pesan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4471687-674A-42FE-BD00-3E114F5CDF64}"/>
              </a:ext>
            </a:extLst>
          </p:cNvPr>
          <p:cNvSpPr/>
          <p:nvPr/>
        </p:nvSpPr>
        <p:spPr>
          <a:xfrm>
            <a:off x="6310313" y="4286251"/>
            <a:ext cx="1928812" cy="1571625"/>
          </a:xfrm>
          <a:prstGeom prst="roundRect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Langkah</a:t>
            </a:r>
            <a:r>
              <a:rPr lang="en-US" sz="2200" dirty="0"/>
              <a:t> 4</a:t>
            </a:r>
          </a:p>
          <a:p>
            <a:pPr algn="ctr">
              <a:defRPr/>
            </a:pPr>
            <a:r>
              <a:rPr lang="en-US" sz="2200" dirty="0" err="1"/>
              <a:t>Penerima</a:t>
            </a:r>
            <a:r>
              <a:rPr lang="en-US" sz="2200" dirty="0"/>
              <a:t> </a:t>
            </a:r>
            <a:r>
              <a:rPr lang="en-US" sz="2200" dirty="0" err="1"/>
              <a:t>menerima</a:t>
            </a:r>
            <a:r>
              <a:rPr lang="en-US" sz="2200" dirty="0"/>
              <a:t> </a:t>
            </a:r>
            <a:r>
              <a:rPr lang="en-US" sz="2200" dirty="0" err="1"/>
              <a:t>pesan</a:t>
            </a:r>
            <a:endParaRPr lang="en-US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0BF0765-C500-4051-83C7-B465458C9970}"/>
              </a:ext>
            </a:extLst>
          </p:cNvPr>
          <p:cNvSpPr/>
          <p:nvPr/>
        </p:nvSpPr>
        <p:spPr>
          <a:xfrm>
            <a:off x="8453438" y="4286251"/>
            <a:ext cx="1928812" cy="1571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/>
              <a:t>Langkah 5</a:t>
            </a:r>
          </a:p>
          <a:p>
            <a:pPr algn="ctr">
              <a:defRPr/>
            </a:pPr>
            <a:r>
              <a:rPr lang="en-US" sz="2200"/>
              <a:t>Penerima mengartikan pesan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438400-9D4F-44C4-AB05-40D390A52185}"/>
              </a:ext>
            </a:extLst>
          </p:cNvPr>
          <p:cNvSpPr/>
          <p:nvPr/>
        </p:nvSpPr>
        <p:spPr>
          <a:xfrm>
            <a:off x="8024813" y="2071688"/>
            <a:ext cx="2214562" cy="17145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/>
              <a:t>Langkah 6</a:t>
            </a:r>
          </a:p>
          <a:p>
            <a:pPr algn="ctr">
              <a:defRPr/>
            </a:pPr>
            <a:r>
              <a:rPr lang="en-US" sz="2200"/>
              <a:t>Penerima mengirim umpan balik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EF6E06D-6D0F-4F9A-AE97-69D60E7B919A}"/>
              </a:ext>
            </a:extLst>
          </p:cNvPr>
          <p:cNvSpPr/>
          <p:nvPr/>
        </p:nvSpPr>
        <p:spPr>
          <a:xfrm>
            <a:off x="3810000" y="4929188"/>
            <a:ext cx="285750" cy="2857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C5413E9-F129-4B67-9081-996F3F7C5F0B}"/>
              </a:ext>
            </a:extLst>
          </p:cNvPr>
          <p:cNvSpPr/>
          <p:nvPr/>
        </p:nvSpPr>
        <p:spPr>
          <a:xfrm>
            <a:off x="6024563" y="4929188"/>
            <a:ext cx="285750" cy="2857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C861B81-5BD9-4E30-B924-555BBEF2EC43}"/>
              </a:ext>
            </a:extLst>
          </p:cNvPr>
          <p:cNvSpPr/>
          <p:nvPr/>
        </p:nvSpPr>
        <p:spPr>
          <a:xfrm>
            <a:off x="8239125" y="4929188"/>
            <a:ext cx="285750" cy="2857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2535AFEE-B8DA-4AC3-89EB-1CD21D23F433}"/>
              </a:ext>
            </a:extLst>
          </p:cNvPr>
          <p:cNvSpPr/>
          <p:nvPr/>
        </p:nvSpPr>
        <p:spPr>
          <a:xfrm>
            <a:off x="9024938" y="3786188"/>
            <a:ext cx="500062" cy="50006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BF6D7745-19CC-4A7E-BFE5-DD847C34FFD0}"/>
              </a:ext>
            </a:extLst>
          </p:cNvPr>
          <p:cNvSpPr/>
          <p:nvPr/>
        </p:nvSpPr>
        <p:spPr>
          <a:xfrm>
            <a:off x="4452938" y="2714626"/>
            <a:ext cx="3429000" cy="428625"/>
          </a:xfrm>
          <a:prstGeom prst="lef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96DBFA25-6F19-46D0-9EF1-DE2C3D4FC078}"/>
              </a:ext>
            </a:extLst>
          </p:cNvPr>
          <p:cNvSpPr/>
          <p:nvPr/>
        </p:nvSpPr>
        <p:spPr>
          <a:xfrm>
            <a:off x="2809875" y="3786188"/>
            <a:ext cx="571500" cy="500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6" name="Text Box 2">
            <a:extLst>
              <a:ext uri="{FF2B5EF4-FFF2-40B4-BE49-F238E27FC236}">
                <a16:creationId xmlns:a16="http://schemas.microsoft.com/office/drawing/2014/main" id="{967AC733-2BBB-4B4E-8DA7-9F764228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173288"/>
            <a:ext cx="358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Umpan balik juga perlu disan-dikan, dikirim, dan diartikan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1025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486</TotalTime>
  <Words>889</Words>
  <Application>Microsoft Office PowerPoint</Application>
  <PresentationFormat>Widescreen</PresentationFormat>
  <Paragraphs>130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Bahnschrift Light</vt:lpstr>
      <vt:lpstr>Calibri</vt:lpstr>
      <vt:lpstr>Garamond</vt:lpstr>
      <vt:lpstr>Tahoma</vt:lpstr>
      <vt:lpstr>Times New Roman</vt:lpstr>
      <vt:lpstr>Tw Cen MT</vt:lpstr>
      <vt:lpstr>Droplet</vt:lpstr>
      <vt:lpstr>DASAR-DASAR KOMUNIKASI Pertemuan Ke-2 Pengampu: JULY YULIAWATI , se.,mm ZENITA , SE, MM ADDI , SE, MM</vt:lpstr>
      <vt:lpstr>PowerPoint Presentation</vt:lpstr>
      <vt:lpstr>Definisi Komunikasi</vt:lpstr>
      <vt:lpstr>Komunikasi Bisnis</vt:lpstr>
      <vt:lpstr>PowerPoint Presentation</vt:lpstr>
      <vt:lpstr>EFEKTIVITAS KOMUNIKASI</vt:lpstr>
      <vt:lpstr>PowerPoint Presentation</vt:lpstr>
      <vt:lpstr>Karakteristik Komunikasi yang Efektif</vt:lpstr>
      <vt:lpstr> Proses Komunikasi</vt:lpstr>
      <vt:lpstr>TUJUAN KOMUNIKASI</vt:lpstr>
      <vt:lpstr>Fungsi Komunikasi Dalam Organisasi</vt:lpstr>
      <vt:lpstr>Etika Berkomunikasi</vt:lpstr>
      <vt:lpstr>Hambatan Komunikasi</vt:lpstr>
      <vt:lpstr>Cara Mengatasi Hambatan dan Memperbaiki Komunikasi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17</cp:revision>
  <dcterms:created xsi:type="dcterms:W3CDTF">2022-09-14T08:07:32Z</dcterms:created>
  <dcterms:modified xsi:type="dcterms:W3CDTF">2023-10-06T05:49:07Z</dcterms:modified>
</cp:coreProperties>
</file>